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30"/>
  </p:notesMasterIdLst>
  <p:sldIdLst>
    <p:sldId id="256" r:id="rId2"/>
    <p:sldId id="260" r:id="rId3"/>
    <p:sldId id="261" r:id="rId4"/>
    <p:sldId id="257" r:id="rId5"/>
    <p:sldId id="259" r:id="rId6"/>
    <p:sldId id="258" r:id="rId7"/>
    <p:sldId id="272" r:id="rId8"/>
    <p:sldId id="273" r:id="rId9"/>
    <p:sldId id="264" r:id="rId10"/>
    <p:sldId id="274" r:id="rId11"/>
    <p:sldId id="266" r:id="rId12"/>
    <p:sldId id="275" r:id="rId13"/>
    <p:sldId id="265" r:id="rId14"/>
    <p:sldId id="263" r:id="rId15"/>
    <p:sldId id="276" r:id="rId16"/>
    <p:sldId id="286" r:id="rId17"/>
    <p:sldId id="268" r:id="rId18"/>
    <p:sldId id="270" r:id="rId19"/>
    <p:sldId id="278" r:id="rId20"/>
    <p:sldId id="279" r:id="rId21"/>
    <p:sldId id="280" r:id="rId22"/>
    <p:sldId id="282" r:id="rId23"/>
    <p:sldId id="281" r:id="rId24"/>
    <p:sldId id="287" r:id="rId25"/>
    <p:sldId id="285" r:id="rId26"/>
    <p:sldId id="262" r:id="rId27"/>
    <p:sldId id="283" r:id="rId28"/>
    <p:sldId id="284" r:id="rId29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30"/>
    <p:restoredTop sz="94719"/>
  </p:normalViewPr>
  <p:slideViewPr>
    <p:cSldViewPr snapToGrid="0" snapToObjects="1">
      <p:cViewPr>
        <p:scale>
          <a:sx n="80" d="100"/>
          <a:sy n="80" d="100"/>
        </p:scale>
        <p:origin x="840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f>
</file>

<file path=ppt/media/image24.tiff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F7A51-3224-D04F-8E03-827D8098C63A}" type="datetimeFigureOut">
              <a:rPr lang="en-KR" smtClean="0"/>
              <a:t>2020/06/23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330B4-C91D-0245-AD88-0797711578A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92459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E330B4-C91D-0245-AD88-0797711578A5}" type="slidenum">
              <a:rPr lang="en-KR" smtClean="0"/>
              <a:t>11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95535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E330B4-C91D-0245-AD88-0797711578A5}" type="slidenum">
              <a:rPr lang="en-KR" smtClean="0"/>
              <a:t>21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880304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E330B4-C91D-0245-AD88-0797711578A5}" type="slidenum">
              <a:rPr lang="en-KR" smtClean="0"/>
              <a:t>22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14209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E330B4-C91D-0245-AD88-0797711578A5}" type="slidenum">
              <a:rPr lang="en-KR" smtClean="0"/>
              <a:t>23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0112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8FE77-3358-0D4A-825F-0AB2631A8720}" type="datetime1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963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C4314-7675-AE4C-B94D-BF7601B4BBF8}" type="datetime1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425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339D-5F2A-6542-A191-E1D215A2D667}" type="datetime1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807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7329-BB96-644F-8630-083FCB318CEC}" type="datetime1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742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EB3E1-EC36-A74A-AAC9-A9E5CAC09DA0}" type="datetime1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709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748F2-E270-D74B-8DB2-9693A4E6B4EF}" type="datetime1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454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01AA7-CEB1-1D4C-B70B-5BCEEFC54E67}" type="datetime1">
              <a:rPr lang="en-US" smtClean="0"/>
              <a:t>6/23/20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934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F310F-EA47-E04E-BA01-4C019905D88B}" type="datetime1">
              <a:rPr lang="en-US" smtClean="0"/>
              <a:t>6/23/20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035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0C689-AFC5-2C40-B89D-3AF6DF1EB2D3}" type="datetime1">
              <a:rPr lang="en-US" smtClean="0"/>
              <a:t>6/23/20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5907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AADBE-1385-A349-8455-24166B1B3822}" type="datetime1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411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5D6C4-7A81-A64C-BAA1-784991F03BE8}" type="datetime1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934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D4216-158D-2F4C-8DF1-B4AB8A17340C}" type="datetime1">
              <a:rPr lang="en-US" smtClean="0"/>
              <a:t>6/23/20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8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8" r:id="rId6"/>
    <p:sldLayoutId id="2147483733" r:id="rId7"/>
    <p:sldLayoutId id="2147483734" r:id="rId8"/>
    <p:sldLayoutId id="2147483735" r:id="rId9"/>
    <p:sldLayoutId id="2147483737" r:id="rId10"/>
    <p:sldLayoutId id="214748373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8oi9s0nnth.apigw.ntruss.com/corona19masks/v1/stores/json?page=1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BD6B00-CC1E-4287-9264-7E71754A11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DE034D-3956-8C42-8AB2-E1A51BA3E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9616" y="605104"/>
            <a:ext cx="5452529" cy="3569242"/>
          </a:xfrm>
          <a:ln>
            <a:noFill/>
          </a:ln>
        </p:spPr>
        <p:txBody>
          <a:bodyPr anchor="t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우리 동네는 </a:t>
            </a:r>
            <a:br>
              <a:rPr lang="en-US" altLang="ko-KR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</a:br>
            <a:r>
              <a:rPr lang="ko-KR" altLang="en-US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코로나 </a:t>
            </a:r>
            <a:br>
              <a:rPr lang="en-US" altLang="ko-KR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</a:br>
            <a:r>
              <a:rPr lang="ko-KR" altLang="en-US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안전지역인가</a:t>
            </a:r>
            <a:r>
              <a:rPr lang="en-US" altLang="ko-KR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?</a:t>
            </a:r>
            <a:endParaRPr lang="en-KR" sz="6600" cap="none" dirty="0">
              <a:ln w="22225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B2500-6A0D-4D47-9593-A0D59AD5D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5958975"/>
            <a:ext cx="12191997" cy="618545"/>
          </a:xfrm>
        </p:spPr>
        <p:txBody>
          <a:bodyPr anchor="b">
            <a:normAutofit/>
          </a:bodyPr>
          <a:lstStyle/>
          <a:p>
            <a:pPr algn="ctr"/>
            <a:r>
              <a:rPr lang="ko-KR" altLang="en-US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문헌정보학과 </a:t>
            </a:r>
            <a:r>
              <a:rPr lang="en-US" altLang="ko-KR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2016312411</a:t>
            </a:r>
            <a:r>
              <a:rPr lang="ko-KR" altLang="en-US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최재영 </a:t>
            </a:r>
            <a:endParaRPr lang="en-KR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789E9-0E7B-9D47-9AB4-59001A151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99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2E3E7A0-48A9-5841-9530-942B79187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011" y="1188603"/>
            <a:ext cx="6873978" cy="486327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81A443-152A-E54C-B9DB-04FAE9326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10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420C2E3-6E6F-C54C-95BE-67A47EA09EC8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04) QGIS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F76EBD8-3493-C24F-B361-CDACDFD0DEB7}"/>
              </a:ext>
            </a:extLst>
          </p:cNvPr>
          <p:cNvSpPr txBox="1">
            <a:spLocks/>
          </p:cNvSpPr>
          <p:nvPr/>
        </p:nvSpPr>
        <p:spPr>
          <a:xfrm>
            <a:off x="4604971" y="562934"/>
            <a:ext cx="758702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(3)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ko-KR" altLang="en-US" sz="2400" b="1" dirty="0" err="1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티센폴리곤으로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이해하기 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–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코로나 관련 진료소 개수 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6772E7-742E-6C42-A7CE-57CEE5D211A9}"/>
              </a:ext>
            </a:extLst>
          </p:cNvPr>
          <p:cNvSpPr/>
          <p:nvPr/>
        </p:nvSpPr>
        <p:spPr>
          <a:xfrm>
            <a:off x="1933642" y="5815278"/>
            <a:ext cx="8324715" cy="4732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공적 마스크 판매 약국의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티센폴리곤과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유사하게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중심부와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외곽부의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티센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폴리곤이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넓다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B4000A-18ED-8343-88BC-D605CF75F30F}"/>
              </a:ext>
            </a:extLst>
          </p:cNvPr>
          <p:cNvSpPr/>
          <p:nvPr/>
        </p:nvSpPr>
        <p:spPr>
          <a:xfrm>
            <a:off x="5525910" y="6292961"/>
            <a:ext cx="1140177" cy="51552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464000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1F3BACA-8012-D743-A7CB-AB2351108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293" y="1116604"/>
            <a:ext cx="7063413" cy="4997302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81A443-152A-E54C-B9DB-04FAE9326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420C2E3-6E6F-C54C-95BE-67A47EA09EC8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04) QGIS </a:t>
            </a:r>
            <a:r>
              <a:rPr lang="ko-KR" altLang="en-US" b="1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F76EBD8-3493-C24F-B361-CDACDFD0DEB7}"/>
              </a:ext>
            </a:extLst>
          </p:cNvPr>
          <p:cNvSpPr txBox="1">
            <a:spLocks/>
          </p:cNvSpPr>
          <p:nvPr/>
        </p:nvSpPr>
        <p:spPr>
          <a:xfrm>
            <a:off x="4604971" y="562934"/>
            <a:ext cx="758702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(3)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ko-KR" altLang="en-US" sz="2400" b="1" dirty="0" err="1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티센폴리곤으로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이해하기 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-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공적 마스크 판매 약국 개수 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A67C2F9-4073-CF42-857E-2B5725E7F7D9}"/>
              </a:ext>
            </a:extLst>
          </p:cNvPr>
          <p:cNvSpPr/>
          <p:nvPr/>
        </p:nvSpPr>
        <p:spPr>
          <a:xfrm>
            <a:off x="3549470" y="5819755"/>
            <a:ext cx="5093061" cy="4732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서울의 외곽과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서울의 중심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티센폴리곤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영역이 넓다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F01B70-0B4E-E04C-892F-3CB78B6C8BED}"/>
              </a:ext>
            </a:extLst>
          </p:cNvPr>
          <p:cNvSpPr/>
          <p:nvPr/>
        </p:nvSpPr>
        <p:spPr>
          <a:xfrm>
            <a:off x="5525910" y="6292961"/>
            <a:ext cx="1140177" cy="51552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792952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81A443-152A-E54C-B9DB-04FAE9326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12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420C2E3-6E6F-C54C-95BE-67A47EA09EC8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04) QGIS </a:t>
            </a:r>
            <a:r>
              <a:rPr lang="ko-KR" altLang="en-US" b="1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A67C2F9-4073-CF42-857E-2B5725E7F7D9}"/>
              </a:ext>
            </a:extLst>
          </p:cNvPr>
          <p:cNvSpPr/>
          <p:nvPr/>
        </p:nvSpPr>
        <p:spPr>
          <a:xfrm>
            <a:off x="2467473" y="5847302"/>
            <a:ext cx="7257115" cy="888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외곽의 경우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서울은 산으로 둘러 쌓여 있기 때문에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와곽의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티센폴리곤이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넓다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중심의 경우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서울을 가로지르는 한강이 위치하여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티센폴리곤이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넓다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787CB02-74D8-F543-BB5D-6C44E9C3C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7784" y="1592075"/>
            <a:ext cx="4756431" cy="4042966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C8430628-B73E-A64D-AD96-E561F2D8B5E6}"/>
              </a:ext>
            </a:extLst>
          </p:cNvPr>
          <p:cNvSpPr txBox="1">
            <a:spLocks/>
          </p:cNvSpPr>
          <p:nvPr/>
        </p:nvSpPr>
        <p:spPr>
          <a:xfrm>
            <a:off x="4604971" y="562934"/>
            <a:ext cx="758702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(3)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ko-KR" altLang="en-US" sz="2400" b="1" dirty="0" err="1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티센폴리곤으로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이해하기 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-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공적 마스크 판매 약국 개수 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5371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87551E-51D8-A14E-995A-15F300550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411" y="1450748"/>
            <a:ext cx="6847178" cy="484431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367895-46E2-1F47-B34B-9D0EBD87B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BEEABA-1F29-074A-82A9-F4B3C49E6A7A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04) QGIS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1DA0D0B-B3E3-6E42-B465-E734FDE07FB0}"/>
              </a:ext>
            </a:extLst>
          </p:cNvPr>
          <p:cNvSpPr txBox="1">
            <a:spLocks/>
          </p:cNvSpPr>
          <p:nvPr/>
        </p:nvSpPr>
        <p:spPr>
          <a:xfrm>
            <a:off x="4604971" y="562934"/>
            <a:ext cx="758702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(4)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ko-KR" altLang="en-US" sz="2400" b="1" dirty="0" err="1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열지도로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이해하기 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-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공적 마스크 판매 약국 개수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1096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452DB-C9CE-4543-A033-012F50785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14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9DD4F4-B729-934A-90C2-882BB320FCC4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05)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 산출 방식 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7DACFDF-DCFE-C445-9AA2-D921E3A93412}"/>
              </a:ext>
            </a:extLst>
          </p:cNvPr>
          <p:cNvSpPr txBox="1">
            <a:spLocks/>
          </p:cNvSpPr>
          <p:nvPr/>
        </p:nvSpPr>
        <p:spPr>
          <a:xfrm>
            <a:off x="838200" y="902559"/>
            <a:ext cx="10181095" cy="5453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200000"/>
              </a:lnSpc>
              <a:buAutoNum type="arabicParenBoth"/>
            </a:pPr>
            <a:r>
              <a:rPr lang="ko-KR" altLang="en-US" sz="28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병원 지수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코로나 관련 진료소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병원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개수를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‘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단계 구분도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’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의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4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가지 기준으로 분류하여 점수를 준다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범위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1~4)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sz="28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marL="457200" indent="-457200">
              <a:lnSpc>
                <a:spcPct val="200000"/>
              </a:lnSpc>
              <a:buFontTx/>
              <a:buAutoNum type="arabicParenBoth"/>
            </a:pPr>
            <a:r>
              <a:rPr lang="ko-KR" altLang="en-US" sz="28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약국 지수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공적 마스크 판매 약국 개수를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‘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단계 구분도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’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의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8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가지 기준으로 분류하여 점수를 준다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범위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1~8)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sz="28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이 점수를 기반으로 </a:t>
            </a:r>
            <a:r>
              <a:rPr lang="en-US" altLang="ko-KR" sz="28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(3)</a:t>
            </a:r>
            <a:r>
              <a:rPr lang="ko-KR" altLang="en-US" sz="28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코로나 안전 지수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를 산출한다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KR" sz="28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1398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E1D7B06-83F7-8B4D-A568-24AB69336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060" y="1185867"/>
            <a:ext cx="6823880" cy="4827835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452DB-C9CE-4543-A033-012F50785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15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59DD4F4-B729-934A-90C2-882BB320FCC4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06)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코로나 </a:t>
            </a:r>
            <a:r>
              <a:rPr lang="ko-KR" altLang="en-US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안전 지수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33EC1C-23BA-044E-97B5-DB89E5723C51}"/>
              </a:ext>
            </a:extLst>
          </p:cNvPr>
          <p:cNvSpPr/>
          <p:nvPr/>
        </p:nvSpPr>
        <p:spPr>
          <a:xfrm>
            <a:off x="2775005" y="5967208"/>
            <a:ext cx="6942431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코로나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안전지수는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최고점은 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8,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최저점은 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로 단계구분도로 표현하였다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이때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최고점은 코로나 관련 약국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병원이 많기에 코로나에 안전한 구이다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8905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A19496-83BE-9F4A-AE5F-6B73B0F9E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39"/>
          <a:stretch/>
        </p:blipFill>
        <p:spPr>
          <a:xfrm>
            <a:off x="2637456" y="1348718"/>
            <a:ext cx="6917087" cy="4578654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F23F06-98E8-804E-99C9-D7BC19CE3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9D15AE-F3B3-D04E-8E49-55680FB1EAFF}"/>
              </a:ext>
            </a:extLst>
          </p:cNvPr>
          <p:cNvSpPr/>
          <p:nvPr/>
        </p:nvSpPr>
        <p:spPr>
          <a:xfrm>
            <a:off x="2758963" y="5808521"/>
            <a:ext cx="6942431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인구수와 안전 지수의 차이에 유의미한 관계가 있다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인구수에 대한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코로나 관련 인프라 여부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67C2605-D355-E14D-A62F-D0932AFECF06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06)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코로나 </a:t>
            </a:r>
            <a:r>
              <a:rPr lang="ko-KR" altLang="en-US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안전 지수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549322C-C4E9-2B42-8F5A-04703BCA9B0F}"/>
              </a:ext>
            </a:extLst>
          </p:cNvPr>
          <p:cNvSpPr txBox="1">
            <a:spLocks/>
          </p:cNvSpPr>
          <p:nvPr/>
        </p:nvSpPr>
        <p:spPr>
          <a:xfrm>
            <a:off x="6861401" y="532677"/>
            <a:ext cx="498718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(1)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구별 인구수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0972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A19496-83BE-9F4A-AE5F-6B73B0F9E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39"/>
          <a:stretch/>
        </p:blipFill>
        <p:spPr>
          <a:xfrm>
            <a:off x="2637456" y="1348718"/>
            <a:ext cx="6917087" cy="4578654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F23F06-98E8-804E-99C9-D7BC19CE3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17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00601-15E5-A840-8E4E-EB527644FD5A}"/>
              </a:ext>
            </a:extLst>
          </p:cNvPr>
          <p:cNvSpPr/>
          <p:nvPr/>
        </p:nvSpPr>
        <p:spPr>
          <a:xfrm>
            <a:off x="2758963" y="5808521"/>
            <a:ext cx="6942431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인구수와 안전 지수의 차이에 유의미한 관계가 있다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인구수에 대한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코로나 관련 인프라 여부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8596DA-678E-D249-BED1-8D7FE89DCF98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06)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코로나 </a:t>
            </a:r>
            <a:r>
              <a:rPr lang="ko-KR" altLang="en-US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안전 지수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7B6BD8-A821-A44A-AEB1-6626D39DD593}"/>
              </a:ext>
            </a:extLst>
          </p:cNvPr>
          <p:cNvSpPr/>
          <p:nvPr/>
        </p:nvSpPr>
        <p:spPr>
          <a:xfrm rot="443611">
            <a:off x="1358912" y="3598235"/>
            <a:ext cx="9531458" cy="51552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인구수를 코로나 안전 지수에 반영하자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!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F540840-594D-7D45-94C5-EA746DC02613}"/>
              </a:ext>
            </a:extLst>
          </p:cNvPr>
          <p:cNvSpPr txBox="1">
            <a:spLocks/>
          </p:cNvSpPr>
          <p:nvPr/>
        </p:nvSpPr>
        <p:spPr>
          <a:xfrm>
            <a:off x="6861401" y="532677"/>
            <a:ext cx="498718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(1)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구별 인구수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9552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E02983-2EB9-E245-9069-B6BDA0D87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351" y="1486963"/>
            <a:ext cx="6157297" cy="435623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70B95-AB16-C74E-92C8-2907FE29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18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8C927A-AD87-C742-AFAD-7E69E7C33F22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06)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코로나 </a:t>
            </a:r>
            <a:r>
              <a:rPr lang="ko-KR" altLang="en-US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안전 지수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6CE21FE-A7B0-BE40-A444-55144DC06420}"/>
              </a:ext>
            </a:extLst>
          </p:cNvPr>
          <p:cNvSpPr txBox="1">
            <a:spLocks/>
          </p:cNvSpPr>
          <p:nvPr/>
        </p:nvSpPr>
        <p:spPr>
          <a:xfrm>
            <a:off x="6861401" y="532677"/>
            <a:ext cx="498718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(2)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구별 차이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(1.5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이상인 구는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?)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546AB0-498A-3844-BC9D-6446782B1665}"/>
              </a:ext>
            </a:extLst>
          </p:cNvPr>
          <p:cNvSpPr/>
          <p:nvPr/>
        </p:nvSpPr>
        <p:spPr>
          <a:xfrm>
            <a:off x="1806601" y="5883144"/>
            <a:ext cx="8578795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종로구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동대문구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관악구의 경우 코로나 안전 지수와 총인구 지수의 차이가 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1.5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이상이다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C03C0E9-D4BA-2844-BC5A-F8A6737E0290}"/>
              </a:ext>
            </a:extLst>
          </p:cNvPr>
          <p:cNvSpPr/>
          <p:nvPr/>
        </p:nvSpPr>
        <p:spPr>
          <a:xfrm>
            <a:off x="1915189" y="6248269"/>
            <a:ext cx="8578795" cy="388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cf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 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산출 방식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코로나 지수를 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4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로 나눈 값 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–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인구수의 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4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가지 분류 값  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9783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E02983-2EB9-E245-9069-B6BDA0D87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351" y="1486963"/>
            <a:ext cx="6157297" cy="435623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70B95-AB16-C74E-92C8-2907FE29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19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546AB0-498A-3844-BC9D-6446782B1665}"/>
              </a:ext>
            </a:extLst>
          </p:cNvPr>
          <p:cNvSpPr/>
          <p:nvPr/>
        </p:nvSpPr>
        <p:spPr>
          <a:xfrm>
            <a:off x="1806601" y="5883144"/>
            <a:ext cx="8578795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종로구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동대문구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관악구의 경우 코로나 안전 지수와 총인구 지수의 차이가 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1.5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이상이다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C03C0E9-D4BA-2844-BC5A-F8A6737E0290}"/>
              </a:ext>
            </a:extLst>
          </p:cNvPr>
          <p:cNvSpPr/>
          <p:nvPr/>
        </p:nvSpPr>
        <p:spPr>
          <a:xfrm>
            <a:off x="1915189" y="6248269"/>
            <a:ext cx="8578795" cy="388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cf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 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산출 방식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코로나 지수를 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4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로 나눈 값 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–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인구수의 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4</a:t>
            </a:r>
            <a:r>
              <a:rPr lang="ko-KR" altLang="en-US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가지 분류 값  </a:t>
            </a:r>
            <a:r>
              <a:rPr lang="en-US" altLang="ko-KR" sz="1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FB55D7-AD55-2040-86DA-48BEC06BB5E0}"/>
              </a:ext>
            </a:extLst>
          </p:cNvPr>
          <p:cNvSpPr/>
          <p:nvPr/>
        </p:nvSpPr>
        <p:spPr>
          <a:xfrm rot="443611">
            <a:off x="1358912" y="3598235"/>
            <a:ext cx="9531458" cy="51552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왜 종로구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동대문구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관악구는 전체인구수와 차이가 날까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?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BFF73D8-6C8C-6442-B63E-CB65935C31FE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06)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코로나 </a:t>
            </a:r>
            <a:r>
              <a:rPr lang="ko-KR" altLang="en-US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안전 지수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F891258-7F02-824A-B343-8B6CB07AAE5B}"/>
              </a:ext>
            </a:extLst>
          </p:cNvPr>
          <p:cNvSpPr txBox="1">
            <a:spLocks/>
          </p:cNvSpPr>
          <p:nvPr/>
        </p:nvSpPr>
        <p:spPr>
          <a:xfrm>
            <a:off x="6861401" y="532677"/>
            <a:ext cx="498718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(2)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구별 차이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(1.5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이상인 구는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?)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217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9C6EF-E21B-5A4D-B719-24E460591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52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01)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 목표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898D8D6-BA89-C34B-A0E6-DE0A8EEE2CD7}"/>
              </a:ext>
            </a:extLst>
          </p:cNvPr>
          <p:cNvSpPr txBox="1">
            <a:spLocks/>
          </p:cNvSpPr>
          <p:nvPr/>
        </p:nvSpPr>
        <p:spPr>
          <a:xfrm>
            <a:off x="838199" y="878006"/>
            <a:ext cx="9139989" cy="54537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우리 동네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서울의 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25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개의 구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에서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</a:p>
          <a:p>
            <a:pPr marL="514350" indent="-514350">
              <a:lnSpc>
                <a:spcPct val="200000"/>
              </a:lnSpc>
              <a:buAutoNum type="arabicParenBoth"/>
            </a:pP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코로나 관련 진료소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병원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개수</a:t>
            </a:r>
            <a:endParaRPr lang="en-US" altLang="ko-KR" sz="28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marL="514350" indent="-514350">
              <a:lnSpc>
                <a:spcPct val="200000"/>
              </a:lnSpc>
              <a:buFontTx/>
              <a:buAutoNum type="arabicParenBoth"/>
            </a:pP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공적 마스크 판매 약국 개수 </a:t>
            </a:r>
            <a:endParaRPr lang="en-US" altLang="ko-KR" sz="28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8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를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기준으로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sz="28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코로나 안전 지수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를 계산하여</a:t>
            </a:r>
            <a:endParaRPr lang="en-US" altLang="ko-KR" sz="28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정부 차원에서 </a:t>
            </a:r>
            <a:r>
              <a:rPr lang="ko-KR" altLang="en-US" sz="28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코로나 관련 인프라 투자가 필요한 구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를 찾는다</a:t>
            </a:r>
            <a:r>
              <a:rPr lang="en-US" altLang="ko-KR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sz="28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endParaRPr lang="en-KR" sz="28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E48E51E-B5FE-6F40-BDBD-5C7632802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307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70B95-AB16-C74E-92C8-2907FE29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20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8C927A-AD87-C742-AFAD-7E69E7C33F22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07)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코로나 </a:t>
            </a:r>
            <a:r>
              <a:rPr lang="ko-KR" altLang="en-US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안전 지수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해석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6CE21FE-A7B0-BE40-A444-55144DC06420}"/>
              </a:ext>
            </a:extLst>
          </p:cNvPr>
          <p:cNvSpPr txBox="1">
            <a:spLocks/>
          </p:cNvSpPr>
          <p:nvPr/>
        </p:nvSpPr>
        <p:spPr>
          <a:xfrm>
            <a:off x="8000390" y="510378"/>
            <a:ext cx="498718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(1)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구별 차이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(1.5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이상인 구는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?)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FB55D7-AD55-2040-86DA-48BEC06BB5E0}"/>
              </a:ext>
            </a:extLst>
          </p:cNvPr>
          <p:cNvSpPr/>
          <p:nvPr/>
        </p:nvSpPr>
        <p:spPr>
          <a:xfrm>
            <a:off x="838200" y="1334313"/>
            <a:ext cx="11033234" cy="51552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왜 종로구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동대문구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관악구는 전체인구수와 차이가 날까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?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8544D0-24A6-BB47-A37F-73276ABAF135}"/>
              </a:ext>
            </a:extLst>
          </p:cNvPr>
          <p:cNvSpPr txBox="1">
            <a:spLocks/>
          </p:cNvSpPr>
          <p:nvPr/>
        </p:nvSpPr>
        <p:spPr>
          <a:xfrm>
            <a:off x="854738" y="1815847"/>
            <a:ext cx="9041683" cy="4468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(1)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분류 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1(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코로나 지수가 높은 경우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sz="2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종로구와 동대문구  </a:t>
            </a:r>
            <a:endParaRPr lang="en-US" altLang="ko-KR" sz="2400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-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종로구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타구에 비해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거주인구수가 적다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-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동대문구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거주인구수는 중위권이나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코로나 관련 시설이 많다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(2)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분류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2(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인구 지수가 높은 경우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ko-KR" altLang="en-US" sz="2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관악구 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sz="24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-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인구수가 상위권이지만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코로나 관련 시설이 부족하다</a:t>
            </a:r>
            <a:r>
              <a: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endParaRPr lang="en-KR" sz="24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891A56-D9FF-D649-A399-9E82F81DDA7D}"/>
              </a:ext>
            </a:extLst>
          </p:cNvPr>
          <p:cNvGrpSpPr/>
          <p:nvPr/>
        </p:nvGrpSpPr>
        <p:grpSpPr>
          <a:xfrm>
            <a:off x="9119261" y="2208229"/>
            <a:ext cx="1812899" cy="4075889"/>
            <a:chOff x="9857969" y="2143936"/>
            <a:chExt cx="1587395" cy="407588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B9B05B1-EEAD-E84A-99FD-1AAB3F840785}"/>
                </a:ext>
              </a:extLst>
            </p:cNvPr>
            <p:cNvGrpSpPr/>
            <p:nvPr/>
          </p:nvGrpSpPr>
          <p:grpSpPr>
            <a:xfrm>
              <a:off x="9857969" y="2143936"/>
              <a:ext cx="1587395" cy="4075889"/>
              <a:chOff x="9857969" y="2143936"/>
              <a:chExt cx="1587395" cy="4075889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CD757C5-D6FF-D54F-BF58-86017B6C0C32}"/>
                  </a:ext>
                </a:extLst>
              </p:cNvPr>
              <p:cNvGrpSpPr/>
              <p:nvPr/>
            </p:nvGrpSpPr>
            <p:grpSpPr>
              <a:xfrm>
                <a:off x="9857969" y="2143936"/>
                <a:ext cx="1587395" cy="4075889"/>
                <a:chOff x="9506629" y="535930"/>
                <a:chExt cx="1586059" cy="5281210"/>
              </a:xfrm>
            </p:grpSpPr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FF18C62F-2CEB-1249-9962-3C0175AC4E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85004"/>
                <a:stretch/>
              </p:blipFill>
              <p:spPr>
                <a:xfrm>
                  <a:off x="10444208" y="4993523"/>
                  <a:ext cx="641983" cy="823617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5114FEA2-4A47-0543-968F-79DC68E935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r="80592"/>
                <a:stretch/>
              </p:blipFill>
              <p:spPr>
                <a:xfrm>
                  <a:off x="9506629" y="535930"/>
                  <a:ext cx="793030" cy="4457594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9C35E9AA-A06D-3E4B-983F-564A064983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80996"/>
                <a:stretch/>
              </p:blipFill>
              <p:spPr>
                <a:xfrm>
                  <a:off x="10316155" y="535930"/>
                  <a:ext cx="776533" cy="4457594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A79807FF-36DB-4E48-A6E4-189945730F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80592"/>
                <a:stretch/>
              </p:blipFill>
              <p:spPr>
                <a:xfrm>
                  <a:off x="9528526" y="4992031"/>
                  <a:ext cx="787631" cy="823616"/>
                </a:xfrm>
                <a:prstGeom prst="rect">
                  <a:avLst/>
                </a:prstGeom>
              </p:spPr>
            </p:pic>
          </p:grp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A65C5E6-67EC-3C48-8D8F-49378305F751}"/>
                  </a:ext>
                </a:extLst>
              </p:cNvPr>
              <p:cNvSpPr/>
              <p:nvPr/>
            </p:nvSpPr>
            <p:spPr>
              <a:xfrm>
                <a:off x="9879883" y="2865744"/>
                <a:ext cx="1558978" cy="165370"/>
              </a:xfrm>
              <a:prstGeom prst="rect">
                <a:avLst/>
              </a:pr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R"/>
              </a:p>
            </p:txBody>
          </p:sp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3F26EEA-A976-5349-A492-E025D05DC8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5004" r="9844"/>
            <a:stretch/>
          </p:blipFill>
          <p:spPr>
            <a:xfrm>
              <a:off x="10668178" y="5584181"/>
              <a:ext cx="281674" cy="6356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64325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70B95-AB16-C74E-92C8-2907FE29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21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8C927A-AD87-C742-AFAD-7E69E7C33F22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07)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코로나 </a:t>
            </a:r>
            <a:r>
              <a:rPr lang="ko-KR" altLang="en-US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안전 지수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해석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6CE21FE-A7B0-BE40-A444-55144DC06420}"/>
              </a:ext>
            </a:extLst>
          </p:cNvPr>
          <p:cNvSpPr txBox="1">
            <a:spLocks/>
          </p:cNvSpPr>
          <p:nvPr/>
        </p:nvSpPr>
        <p:spPr>
          <a:xfrm>
            <a:off x="8000390" y="510378"/>
            <a:ext cx="498718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(2)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종로구 분석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63F620-3878-DF4E-828E-A7D3E285A62F}"/>
              </a:ext>
            </a:extLst>
          </p:cNvPr>
          <p:cNvSpPr/>
          <p:nvPr/>
        </p:nvSpPr>
        <p:spPr>
          <a:xfrm>
            <a:off x="9272573" y="6662945"/>
            <a:ext cx="64725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출처</a:t>
            </a:r>
            <a:r>
              <a:rPr lang="en-US" altLang="ko-KR" sz="105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https://</a:t>
            </a:r>
            <a:r>
              <a:rPr lang="en-US" altLang="ko-KR" sz="105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news.joins.com</a:t>
            </a:r>
            <a:r>
              <a:rPr lang="en-US" altLang="ko-KR" sz="105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/article/23728746</a:t>
            </a:r>
            <a:endParaRPr lang="en-KR" sz="105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FB55D7-AD55-2040-86DA-48BEC06BB5E0}"/>
              </a:ext>
            </a:extLst>
          </p:cNvPr>
          <p:cNvSpPr/>
          <p:nvPr/>
        </p:nvSpPr>
        <p:spPr>
          <a:xfrm>
            <a:off x="838200" y="1189935"/>
            <a:ext cx="11033234" cy="51552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왜 종로구의 인구 지수와 안전 지수가 차이가 날까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?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1BBB4-CF70-8048-BB9F-3482C3ADD709}"/>
              </a:ext>
            </a:extLst>
          </p:cNvPr>
          <p:cNvSpPr/>
          <p:nvPr/>
        </p:nvSpPr>
        <p:spPr>
          <a:xfrm>
            <a:off x="838200" y="5959615"/>
            <a:ext cx="11033234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종로구는 타 구에 비해 인구수가 적은 반면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공적 마스크 공급이 원활한 편이다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08315B9-408A-BC40-8BEB-F0559FB82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397" y="1876770"/>
            <a:ext cx="6391206" cy="401933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A788EB99-916A-1E43-96D6-6B0C20E80E2C}"/>
              </a:ext>
            </a:extLst>
          </p:cNvPr>
          <p:cNvSpPr/>
          <p:nvPr/>
        </p:nvSpPr>
        <p:spPr>
          <a:xfrm>
            <a:off x="2900397" y="3892563"/>
            <a:ext cx="2874761" cy="599226"/>
          </a:xfrm>
          <a:prstGeom prst="rect">
            <a:avLst/>
          </a:prstGeom>
          <a:solidFill>
            <a:schemeClr val="accent2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708306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70B95-AB16-C74E-92C8-2907FE29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22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8C927A-AD87-C742-AFAD-7E69E7C33F22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07)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코로나 </a:t>
            </a:r>
            <a:r>
              <a:rPr lang="ko-KR" altLang="en-US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안전 지수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해석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6CE21FE-A7B0-BE40-A444-55144DC06420}"/>
              </a:ext>
            </a:extLst>
          </p:cNvPr>
          <p:cNvSpPr txBox="1">
            <a:spLocks/>
          </p:cNvSpPr>
          <p:nvPr/>
        </p:nvSpPr>
        <p:spPr>
          <a:xfrm>
            <a:off x="8000390" y="510378"/>
            <a:ext cx="498718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(3)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동대문구 분석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FB55D7-AD55-2040-86DA-48BEC06BB5E0}"/>
              </a:ext>
            </a:extLst>
          </p:cNvPr>
          <p:cNvSpPr/>
          <p:nvPr/>
        </p:nvSpPr>
        <p:spPr>
          <a:xfrm>
            <a:off x="838200" y="1189935"/>
            <a:ext cx="11033234" cy="51552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왜 동대문구의 인구 지수와 안전 지수가 차이가 날까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?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1BBB4-CF70-8048-BB9F-3482C3ADD709}"/>
              </a:ext>
            </a:extLst>
          </p:cNvPr>
          <p:cNvSpPr/>
          <p:nvPr/>
        </p:nvSpPr>
        <p:spPr>
          <a:xfrm>
            <a:off x="838200" y="5223712"/>
            <a:ext cx="11033234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동대문구는 모든 지수에서 중간 정도의 순위를 가지고 있어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코로나 지수가 인구 지수에 비해 더 높은 점수를 가져 차이가 난다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F9E65E-853E-AE43-B0D3-1F192C09B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026" y="2122100"/>
            <a:ext cx="3336334" cy="27086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C58DD4-6344-2548-A80E-296966DBB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4924" y="2122102"/>
            <a:ext cx="3336333" cy="2708644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331B217D-4EEB-964C-A40A-0A4C24DBAD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t="6439"/>
          <a:stretch/>
        </p:blipFill>
        <p:spPr>
          <a:xfrm>
            <a:off x="8081257" y="2087944"/>
            <a:ext cx="3565956" cy="2708645"/>
          </a:xfrm>
        </p:spPr>
      </p:pic>
    </p:spTree>
    <p:extLst>
      <p:ext uri="{BB962C8B-B14F-4D97-AF65-F5344CB8AC3E}">
        <p14:creationId xmlns:p14="http://schemas.microsoft.com/office/powerpoint/2010/main" val="35892111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70B95-AB16-C74E-92C8-2907FE29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23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8C927A-AD87-C742-AFAD-7E69E7C33F22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07)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코로나 </a:t>
            </a:r>
            <a:r>
              <a:rPr lang="ko-KR" altLang="en-US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안전 지수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결과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해석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6CE21FE-A7B0-BE40-A444-55144DC06420}"/>
              </a:ext>
            </a:extLst>
          </p:cNvPr>
          <p:cNvSpPr txBox="1">
            <a:spLocks/>
          </p:cNvSpPr>
          <p:nvPr/>
        </p:nvSpPr>
        <p:spPr>
          <a:xfrm>
            <a:off x="8000390" y="510378"/>
            <a:ext cx="498718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(4)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관악구 분석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63F620-3878-DF4E-828E-A7D3E285A62F}"/>
              </a:ext>
            </a:extLst>
          </p:cNvPr>
          <p:cNvSpPr/>
          <p:nvPr/>
        </p:nvSpPr>
        <p:spPr>
          <a:xfrm>
            <a:off x="8117541" y="6650957"/>
            <a:ext cx="64725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5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출처</a:t>
            </a:r>
            <a:r>
              <a:rPr lang="en-US" altLang="ko-KR" sz="105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:</a:t>
            </a:r>
            <a:r>
              <a:rPr lang="ko-KR" altLang="en-US" sz="105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en-KR" sz="105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http://www.hani.co.kr/arti/area/area_general/797996.html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BF2309F-4300-0044-8A2B-CAE0761B25EF}"/>
              </a:ext>
            </a:extLst>
          </p:cNvPr>
          <p:cNvGrpSpPr/>
          <p:nvPr/>
        </p:nvGrpSpPr>
        <p:grpSpPr>
          <a:xfrm>
            <a:off x="6404431" y="1428163"/>
            <a:ext cx="4868778" cy="4483724"/>
            <a:chOff x="6552257" y="1930521"/>
            <a:chExt cx="4868778" cy="448372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FCFEC3C-3B43-9B46-B834-2F58C6578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52257" y="1930521"/>
              <a:ext cx="4868778" cy="4025526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0547F0-7866-C145-BC67-F0C93A721AD1}"/>
                </a:ext>
              </a:extLst>
            </p:cNvPr>
            <p:cNvSpPr/>
            <p:nvPr/>
          </p:nvSpPr>
          <p:spPr>
            <a:xfrm>
              <a:off x="7788256" y="5898719"/>
              <a:ext cx="2868093" cy="515526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dirty="0">
                  <a:solidFill>
                    <a:schemeClr val="bg1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서울시 구별 </a:t>
              </a:r>
              <a:r>
                <a:rPr lang="en-US" altLang="ko-KR" sz="2000" dirty="0">
                  <a:solidFill>
                    <a:schemeClr val="bg1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1</a:t>
              </a:r>
              <a:r>
                <a:rPr lang="ko-KR" altLang="en-US" sz="2000" dirty="0">
                  <a:solidFill>
                    <a:schemeClr val="bg1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인 가구 비율</a:t>
              </a:r>
              <a:endPara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FABE873-F969-9E4C-880B-563055DB56F4}"/>
              </a:ext>
            </a:extLst>
          </p:cNvPr>
          <p:cNvGrpSpPr/>
          <p:nvPr/>
        </p:nvGrpSpPr>
        <p:grpSpPr>
          <a:xfrm>
            <a:off x="1479707" y="1714671"/>
            <a:ext cx="4307864" cy="4197216"/>
            <a:chOff x="1036046" y="2217029"/>
            <a:chExt cx="4307864" cy="41972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D219826-3ED9-B849-9F64-52B5E9B8FE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4979" r="43616"/>
            <a:stretch/>
          </p:blipFill>
          <p:spPr>
            <a:xfrm>
              <a:off x="1036046" y="2217029"/>
              <a:ext cx="4307864" cy="382509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71473D6-281D-374F-AC8B-E438C8270BD0}"/>
                </a:ext>
              </a:extLst>
            </p:cNvPr>
            <p:cNvSpPr/>
            <p:nvPr/>
          </p:nvSpPr>
          <p:spPr>
            <a:xfrm>
              <a:off x="2280272" y="5898719"/>
              <a:ext cx="2123473" cy="515526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bg1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1</a:t>
              </a:r>
              <a:r>
                <a:rPr lang="ko-KR" altLang="en-US" sz="2000" dirty="0">
                  <a:solidFill>
                    <a:schemeClr val="bg1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인 가구 규모 추이</a:t>
              </a:r>
              <a:endPara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00FB55D7-AD55-2040-86DA-48BEC06BB5E0}"/>
              </a:ext>
            </a:extLst>
          </p:cNvPr>
          <p:cNvSpPr/>
          <p:nvPr/>
        </p:nvSpPr>
        <p:spPr>
          <a:xfrm>
            <a:off x="838200" y="1189935"/>
            <a:ext cx="11033234" cy="51552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왜 관악구의 인구 지수와 안전 지수가 차이가 날까</a:t>
            </a:r>
            <a:r>
              <a:rPr lang="en-US" altLang="ko-KR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?</a:t>
            </a: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1BBB4-CF70-8048-BB9F-3482C3ADD709}"/>
              </a:ext>
            </a:extLst>
          </p:cNvPr>
          <p:cNvSpPr/>
          <p:nvPr/>
        </p:nvSpPr>
        <p:spPr>
          <a:xfrm>
            <a:off x="838200" y="5905045"/>
            <a:ext cx="11033234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인 가구의 증가 추이에 서울시 구별 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인 가구 비율이 가장 높은 관악구에 더 많은 사람들이 유입하여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인구가 증가하나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그에 비해 코로나 관련 진료소와 약국 수는 턱없이 부족하다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29532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E02983-2EB9-E245-9069-B6BDA0D87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351" y="1390711"/>
            <a:ext cx="6157297" cy="435623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70B95-AB16-C74E-92C8-2907FE29C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24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8C927A-AD87-C742-AFAD-7E69E7C33F22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08)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결론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546AB0-498A-3844-BC9D-6446782B1665}"/>
              </a:ext>
            </a:extLst>
          </p:cNvPr>
          <p:cNvSpPr/>
          <p:nvPr/>
        </p:nvSpPr>
        <p:spPr>
          <a:xfrm>
            <a:off x="1806601" y="5786892"/>
            <a:ext cx="8578795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종로구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동대문구의 경우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인구대비 많은 코로나 관련 인프라가 존재한다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GOOD! 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관악구의 경우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인구대비 적은 인프라가 존재한다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BAD!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1712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BD6B00-CC1E-4287-9264-7E71754A11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DE034D-3956-8C42-8AB2-E1A51BA3E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657" y="1869012"/>
            <a:ext cx="9516195" cy="3569242"/>
          </a:xfrm>
          <a:ln>
            <a:noFill/>
          </a:ln>
        </p:spPr>
        <p:txBody>
          <a:bodyPr anchor="t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관악구의 경우</a:t>
            </a:r>
            <a:r>
              <a:rPr lang="en-US" altLang="ko-KR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,</a:t>
            </a:r>
            <a:r>
              <a:rPr lang="ko-KR" altLang="en-US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 코로나 관련 </a:t>
            </a:r>
            <a:br>
              <a:rPr lang="en-US" altLang="ko-KR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</a:br>
            <a:r>
              <a:rPr lang="ko-KR" altLang="en-US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약국과 병원 투자가</a:t>
            </a:r>
            <a:br>
              <a:rPr lang="en-US" altLang="ko-KR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</a:br>
            <a:r>
              <a:rPr lang="ko-KR" altLang="en-US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가장 우선으로 필요하다</a:t>
            </a:r>
            <a:r>
              <a:rPr lang="en-US" altLang="ko-KR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.</a:t>
            </a:r>
            <a:r>
              <a:rPr lang="ko-KR" altLang="en-US" sz="6600" cap="none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</a:rPr>
              <a:t> </a:t>
            </a:r>
            <a:endParaRPr lang="en-KR" sz="6600" cap="none" dirty="0">
              <a:ln w="22225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789E9-0E7B-9D47-9AB4-59001A151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25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BEA9EE-9094-284C-8850-A8FAEA29C61D}"/>
              </a:ext>
            </a:extLst>
          </p:cNvPr>
          <p:cNvSpPr/>
          <p:nvPr/>
        </p:nvSpPr>
        <p:spPr>
          <a:xfrm>
            <a:off x="333658" y="551645"/>
            <a:ext cx="4575225" cy="102335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최종 결론</a:t>
            </a:r>
            <a:endParaRPr lang="en-US" altLang="ko-KR" sz="44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48271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1C956-A137-A343-B86D-3117D71FA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BD911F2-0888-D446-906B-5FE53336F9FF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부록</a:t>
            </a:r>
            <a:r>
              <a:rPr 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) 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R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code 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501F72-5B71-C942-8362-0C68FC3979ED}"/>
              </a:ext>
            </a:extLst>
          </p:cNvPr>
          <p:cNvSpPr/>
          <p:nvPr/>
        </p:nvSpPr>
        <p:spPr>
          <a:xfrm>
            <a:off x="838200" y="926054"/>
            <a:ext cx="5775158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KR" sz="800" dirty="0"/>
          </a:p>
          <a:p>
            <a:r>
              <a:rPr lang="en-KR" sz="800" dirty="0"/>
              <a:t>##############################################################################################</a:t>
            </a:r>
          </a:p>
          <a:p>
            <a:r>
              <a:rPr lang="en-KR" sz="800" dirty="0"/>
              <a:t>#GETTING STARTED</a:t>
            </a:r>
          </a:p>
          <a:p>
            <a:endParaRPr lang="en-KR" sz="800" dirty="0"/>
          </a:p>
          <a:p>
            <a:r>
              <a:rPr lang="en-KR" sz="800" dirty="0"/>
              <a:t>library(tidyverse)</a:t>
            </a:r>
          </a:p>
          <a:p>
            <a:r>
              <a:rPr lang="en-KR" sz="800" dirty="0"/>
              <a:t>library(httr)</a:t>
            </a:r>
          </a:p>
          <a:p>
            <a:r>
              <a:rPr lang="en-KR" sz="800" dirty="0"/>
              <a:t>library(rvest)</a:t>
            </a:r>
          </a:p>
          <a:p>
            <a:r>
              <a:rPr lang="en-KR" sz="800" dirty="0"/>
              <a:t>library(jsonlite)</a:t>
            </a:r>
          </a:p>
          <a:p>
            <a:r>
              <a:rPr lang="en-KR" sz="800" dirty="0"/>
              <a:t>library(stringr)</a:t>
            </a:r>
          </a:p>
          <a:p>
            <a:r>
              <a:rPr lang="en-KR" sz="800" dirty="0"/>
              <a:t>library(dplyr)</a:t>
            </a:r>
          </a:p>
          <a:p>
            <a:r>
              <a:rPr lang="en-KR" sz="800" dirty="0"/>
              <a:t>library('ggplot2')</a:t>
            </a:r>
          </a:p>
          <a:p>
            <a:r>
              <a:rPr lang="en-KR" sz="800" dirty="0"/>
              <a:t>library(extrafont) </a:t>
            </a:r>
          </a:p>
          <a:p>
            <a:r>
              <a:rPr lang="en-KR" sz="800" dirty="0"/>
              <a:t>font_import()</a:t>
            </a:r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DATAGOKR_KEY =‘’</a:t>
            </a:r>
          </a:p>
          <a:p>
            <a:r>
              <a:rPr lang="en-KR" sz="800" dirty="0"/>
              <a:t>getwd()</a:t>
            </a:r>
          </a:p>
          <a:p>
            <a:r>
              <a:rPr lang="en-KR" sz="800" dirty="0"/>
              <a:t>setwd("/Users/janechoi/Desktop/2020SKKU/위치기반데이터분석/final")</a:t>
            </a:r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##############################################################################################</a:t>
            </a:r>
          </a:p>
          <a:p>
            <a:r>
              <a:rPr lang="en-KR" sz="800" dirty="0"/>
              <a:t>#READ CSV FILE FOR HOSPITAL INFORMATION </a:t>
            </a:r>
          </a:p>
          <a:p>
            <a:endParaRPr lang="en-KR" sz="800" dirty="0"/>
          </a:p>
          <a:p>
            <a:r>
              <a:rPr lang="en-KR" sz="800" dirty="0"/>
              <a:t>hos1 &lt;- read_csv("국민안심병원_운영기관_현황.csv")</a:t>
            </a:r>
          </a:p>
          <a:p>
            <a:r>
              <a:rPr lang="en-KR" sz="800" dirty="0"/>
              <a:t>hos2&lt;- read_csv('선별진료소목록.csv')</a:t>
            </a:r>
          </a:p>
          <a:p>
            <a:r>
              <a:rPr lang="en-KR" sz="800" dirty="0"/>
              <a:t>car&lt;- read_csv('승차검진_선별진료소_목록.csv')</a:t>
            </a:r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#1 only choose address and make column kind to specify what kind of hospital it is </a:t>
            </a:r>
          </a:p>
          <a:p>
            <a:endParaRPr lang="en-KR" sz="800" dirty="0"/>
          </a:p>
          <a:p>
            <a:r>
              <a:rPr lang="en-KR" sz="800" dirty="0"/>
              <a:t>add1 &lt;- as.data.frame(hos1$주소)</a:t>
            </a:r>
          </a:p>
          <a:p>
            <a:r>
              <a:rPr lang="en-KR" sz="800" dirty="0"/>
              <a:t>add2&lt;- as.data.frame(hos2$주소)</a:t>
            </a:r>
          </a:p>
          <a:p>
            <a:r>
              <a:rPr lang="en-KR" sz="800" dirty="0"/>
              <a:t>add3&lt;- as.data.frame(car$주소)</a:t>
            </a:r>
          </a:p>
          <a:p>
            <a:endParaRPr lang="en-KR" sz="800" dirty="0"/>
          </a:p>
          <a:p>
            <a:r>
              <a:rPr lang="en-KR" sz="800" dirty="0"/>
              <a:t>add1$kind &lt;- '국민안심병원'</a:t>
            </a:r>
          </a:p>
          <a:p>
            <a:r>
              <a:rPr lang="en-KR" sz="800" dirty="0"/>
              <a:t>add2$kind &lt;- '선별진료소'</a:t>
            </a:r>
          </a:p>
          <a:p>
            <a:r>
              <a:rPr lang="en-KR" sz="800" dirty="0"/>
              <a:t>add3$kind &lt;- '승차검진_선별진료소'</a:t>
            </a:r>
          </a:p>
          <a:p>
            <a:endParaRPr lang="en-KR" sz="800" dirty="0"/>
          </a:p>
          <a:p>
            <a:r>
              <a:rPr lang="en-KR" sz="800" dirty="0"/>
              <a:t>colnames(add1) &lt;- c('주소', 'Kind')</a:t>
            </a:r>
          </a:p>
          <a:p>
            <a:r>
              <a:rPr lang="en-KR" sz="800" dirty="0"/>
              <a:t>colnames(add2) &lt;- c('주소', 'Kind')</a:t>
            </a:r>
          </a:p>
          <a:p>
            <a:r>
              <a:rPr lang="en-KR" sz="800" dirty="0"/>
              <a:t>colnames(add3) &lt;- c('주소', 'Kind')</a:t>
            </a:r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#concat the address into one df </a:t>
            </a:r>
          </a:p>
          <a:p>
            <a:endParaRPr lang="en-KR" sz="800" dirty="0"/>
          </a:p>
          <a:p>
            <a:r>
              <a:rPr lang="en-KR" sz="800" dirty="0"/>
              <a:t>df &lt;- rbind(add1,add2,add3)</a:t>
            </a:r>
          </a:p>
          <a:p>
            <a:endParaRPr lang="en-KR" sz="800" dirty="0"/>
          </a:p>
          <a:p>
            <a:r>
              <a:rPr lang="en-KR" sz="800" dirty="0"/>
              <a:t>head(df)</a:t>
            </a:r>
          </a:p>
          <a:p>
            <a:endParaRPr lang="en-KR" sz="8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BF1D85-F1DF-E54F-AD99-39B456FA858D}"/>
              </a:ext>
            </a:extLst>
          </p:cNvPr>
          <p:cNvSpPr/>
          <p:nvPr/>
        </p:nvSpPr>
        <p:spPr>
          <a:xfrm>
            <a:off x="6432884" y="575999"/>
            <a:ext cx="6096000" cy="6370975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KR" sz="800" dirty="0"/>
          </a:p>
          <a:p>
            <a:r>
              <a:rPr lang="en-KR" sz="800" dirty="0"/>
              <a:t>#2 using gmap get the long, lat info </a:t>
            </a:r>
          </a:p>
          <a:p>
            <a:endParaRPr lang="en-KR" sz="800" dirty="0"/>
          </a:p>
          <a:p>
            <a:r>
              <a:rPr lang="en-KR" sz="800" dirty="0"/>
              <a:t>library(ggmap)</a:t>
            </a:r>
          </a:p>
          <a:p>
            <a:endParaRPr lang="en-KR" sz="800" dirty="0"/>
          </a:p>
          <a:p>
            <a:r>
              <a:rPr lang="en-KR" sz="800" dirty="0"/>
              <a:t>my_gokey &lt;- 'AIzaSyCoU1Vfn902r7-59HK_LbCPzthwiCN_wsE'</a:t>
            </a:r>
          </a:p>
          <a:p>
            <a:r>
              <a:rPr lang="en-KR" sz="800" dirty="0"/>
              <a:t>register_google(key = my_gokey)</a:t>
            </a:r>
          </a:p>
          <a:p>
            <a:endParaRPr lang="en-KR" sz="800" dirty="0"/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##save all the addresses into one vector </a:t>
            </a:r>
          </a:p>
          <a:p>
            <a:r>
              <a:rPr lang="en-KR" sz="800" dirty="0"/>
              <a:t>add_v =c()</a:t>
            </a:r>
          </a:p>
          <a:p>
            <a:endParaRPr lang="en-KR" sz="800" dirty="0"/>
          </a:p>
          <a:p>
            <a:r>
              <a:rPr lang="en-KR" sz="800" dirty="0"/>
              <a:t>for (atmp in df['주소']){</a:t>
            </a:r>
          </a:p>
          <a:p>
            <a:r>
              <a:rPr lang="en-KR" sz="800" dirty="0"/>
              <a:t>  add_v &lt;- atmp </a:t>
            </a:r>
          </a:p>
          <a:p>
            <a:r>
              <a:rPr lang="en-KR" sz="800" dirty="0"/>
              <a:t>}</a:t>
            </a:r>
          </a:p>
          <a:p>
            <a:endParaRPr lang="en-KR" sz="800" dirty="0"/>
          </a:p>
          <a:p>
            <a:r>
              <a:rPr lang="en-KR" sz="800" dirty="0"/>
              <a:t>#vector of address -- needs to be a character vector </a:t>
            </a:r>
          </a:p>
          <a:p>
            <a:r>
              <a:rPr lang="en-KR" sz="800" dirty="0"/>
              <a:t>add_v  &lt;- as.character(add_v)</a:t>
            </a:r>
          </a:p>
          <a:p>
            <a:endParaRPr lang="en-KR" sz="800" dirty="0"/>
          </a:p>
          <a:p>
            <a:r>
              <a:rPr lang="en-KR" sz="800" dirty="0"/>
              <a:t>add_v </a:t>
            </a:r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##geocode for the addresses :long, lat info </a:t>
            </a:r>
          </a:p>
          <a:p>
            <a:r>
              <a:rPr lang="en-KR" sz="800" dirty="0"/>
              <a:t>gc &lt;- geocode(enc2utf8(add_v)) </a:t>
            </a:r>
          </a:p>
          <a:p>
            <a:endParaRPr lang="en-KR" sz="800" dirty="0"/>
          </a:p>
          <a:p>
            <a:r>
              <a:rPr lang="en-KR" sz="800" dirty="0"/>
              <a:t>for (i in 1:nrow(df)){</a:t>
            </a:r>
          </a:p>
          <a:p>
            <a:r>
              <a:rPr lang="en-KR" sz="800" dirty="0"/>
              <a:t>  df$위도[i] &lt;- gc$lat[i]</a:t>
            </a:r>
          </a:p>
          <a:p>
            <a:r>
              <a:rPr lang="en-KR" sz="800" dirty="0"/>
              <a:t>  df$경도[i] &lt;-gc$lon[i]</a:t>
            </a:r>
          </a:p>
          <a:p>
            <a:r>
              <a:rPr lang="en-KR" sz="800" dirty="0"/>
              <a:t>}</a:t>
            </a:r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head(df) #now we have the address and the long,lat info of the hospitals </a:t>
            </a:r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#3 change types in the df </a:t>
            </a:r>
          </a:p>
          <a:p>
            <a:endParaRPr lang="en-KR" sz="800" dirty="0"/>
          </a:p>
          <a:p>
            <a:r>
              <a:rPr lang="en-KR" sz="800" dirty="0"/>
              <a:t>df$주소 &lt;- as.character(df$주소)</a:t>
            </a:r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#4 deal with NA values </a:t>
            </a:r>
          </a:p>
          <a:p>
            <a:r>
              <a:rPr lang="en-KR" sz="800" dirty="0"/>
              <a:t>#df =read.csv('df.csv')</a:t>
            </a:r>
          </a:p>
          <a:p>
            <a:endParaRPr lang="en-KR" sz="800" dirty="0"/>
          </a:p>
          <a:p>
            <a:r>
              <a:rPr lang="en-KR" sz="800" dirty="0"/>
              <a:t>colSums(is.na(df)) #2 NA valuse </a:t>
            </a:r>
          </a:p>
          <a:p>
            <a:endParaRPr lang="en-KR" sz="800" dirty="0"/>
          </a:p>
          <a:p>
            <a:r>
              <a:rPr lang="en-KR" sz="800" dirty="0"/>
              <a:t>df &lt;-na.omit(df)  #delete na values </a:t>
            </a:r>
          </a:p>
          <a:p>
            <a:endParaRPr lang="en-KR" sz="800" dirty="0"/>
          </a:p>
          <a:p>
            <a:r>
              <a:rPr lang="en-KR" sz="800" dirty="0"/>
              <a:t>head(df)</a:t>
            </a:r>
          </a:p>
          <a:p>
            <a:endParaRPr lang="en-KR" sz="800" dirty="0"/>
          </a:p>
          <a:p>
            <a:r>
              <a:rPr lang="en-KR" sz="800" dirty="0"/>
              <a:t>summary(df)</a:t>
            </a:r>
          </a:p>
        </p:txBody>
      </p:sp>
    </p:spTree>
    <p:extLst>
      <p:ext uri="{BB962C8B-B14F-4D97-AF65-F5344CB8AC3E}">
        <p14:creationId xmlns:p14="http://schemas.microsoft.com/office/powerpoint/2010/main" val="1115112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1C956-A137-A343-B86D-3117D71FA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27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BD911F2-0888-D446-906B-5FE53336F9FF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부록</a:t>
            </a:r>
            <a:r>
              <a:rPr 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) 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R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code 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6333537-BBA5-EF46-96F3-3C6FDDF88DC0}"/>
              </a:ext>
            </a:extLst>
          </p:cNvPr>
          <p:cNvSpPr/>
          <p:nvPr/>
        </p:nvSpPr>
        <p:spPr>
          <a:xfrm>
            <a:off x="950496" y="1243052"/>
            <a:ext cx="6096000" cy="54784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KR" sz="700" dirty="0"/>
              <a:t>#5 use ggmap to visualize the datset</a:t>
            </a:r>
          </a:p>
          <a:p>
            <a:endParaRPr lang="en-KR" sz="700" dirty="0"/>
          </a:p>
          <a:p>
            <a:endParaRPr lang="en-KR" sz="700" dirty="0"/>
          </a:p>
          <a:p>
            <a:r>
              <a:rPr lang="en-KR" sz="700" dirty="0"/>
              <a:t>center = c(lon=median(df$경도) , lat = median(df$위도))</a:t>
            </a:r>
          </a:p>
          <a:p>
            <a:endParaRPr lang="en-KR" sz="700" dirty="0"/>
          </a:p>
          <a:p>
            <a:endParaRPr lang="en-KR" sz="700" dirty="0"/>
          </a:p>
          <a:p>
            <a:endParaRPr lang="en-KR" sz="700" dirty="0"/>
          </a:p>
          <a:p>
            <a:r>
              <a:rPr lang="en-KR" sz="700" dirty="0"/>
              <a:t>#at the center of dataset -- showing Korea </a:t>
            </a:r>
          </a:p>
          <a:p>
            <a:r>
              <a:rPr lang="en-KR" sz="700" dirty="0"/>
              <a:t>qmap(location = c(lon= center[1], lat = center[2]),</a:t>
            </a:r>
          </a:p>
          <a:p>
            <a:r>
              <a:rPr lang="en-KR" sz="700" dirty="0"/>
              <a:t>     zoom=7,</a:t>
            </a:r>
          </a:p>
          <a:p>
            <a:r>
              <a:rPr lang="en-KR" sz="700" dirty="0"/>
              <a:t>     maptype= 'terrain',</a:t>
            </a:r>
          </a:p>
          <a:p>
            <a:r>
              <a:rPr lang="en-KR" sz="700" dirty="0"/>
              <a:t>     source ='google') +</a:t>
            </a:r>
          </a:p>
          <a:p>
            <a:r>
              <a:rPr lang="en-KR" sz="700" dirty="0"/>
              <a:t>  geom_point(data=df, mapping =aes(x=경도, y= 위도  , color = Kind ), shape= 19 , size =2) +</a:t>
            </a:r>
          </a:p>
          <a:p>
            <a:r>
              <a:rPr lang="en-KR" sz="700" dirty="0"/>
              <a:t>  theme(legend.position = 'top')</a:t>
            </a:r>
          </a:p>
          <a:p>
            <a:endParaRPr lang="en-KR" sz="700" dirty="0"/>
          </a:p>
          <a:p>
            <a:endParaRPr lang="en-KR" sz="700" dirty="0"/>
          </a:p>
          <a:p>
            <a:r>
              <a:rPr lang="en-KR" sz="700" dirty="0"/>
              <a:t>#showing seoul </a:t>
            </a:r>
          </a:p>
          <a:p>
            <a:r>
              <a:rPr lang="en-KR" sz="700" dirty="0"/>
              <a:t>qmap(location = c(lat=37.5, lon = 127),</a:t>
            </a:r>
          </a:p>
          <a:p>
            <a:r>
              <a:rPr lang="en-KR" sz="700" dirty="0"/>
              <a:t>     zoom=10,</a:t>
            </a:r>
          </a:p>
          <a:p>
            <a:r>
              <a:rPr lang="en-KR" sz="700" dirty="0"/>
              <a:t>     maptype= 'terrain',</a:t>
            </a:r>
          </a:p>
          <a:p>
            <a:r>
              <a:rPr lang="en-KR" sz="700" dirty="0"/>
              <a:t>     source ='google') +</a:t>
            </a:r>
          </a:p>
          <a:p>
            <a:r>
              <a:rPr lang="en-KR" sz="700" dirty="0"/>
              <a:t>  geom_point(data=df, mapping =aes(x=경도, y= 위도  , color = Kind ), shape= 19 , size =2) +</a:t>
            </a:r>
          </a:p>
          <a:p>
            <a:r>
              <a:rPr lang="en-KR" sz="700" dirty="0"/>
              <a:t>  theme(legend.position = 'top')</a:t>
            </a:r>
          </a:p>
          <a:p>
            <a:endParaRPr lang="en-KR" sz="700" dirty="0"/>
          </a:p>
          <a:p>
            <a:r>
              <a:rPr lang="en-KR" sz="700" dirty="0"/>
              <a:t>levels(df$Kind ) #"국민안심병원"        "선별진료소"          "승차검진_선별진료소" </a:t>
            </a:r>
          </a:p>
          <a:p>
            <a:endParaRPr lang="en-KR" sz="700" dirty="0"/>
          </a:p>
          <a:p>
            <a:r>
              <a:rPr lang="en-KR" sz="700" dirty="0"/>
              <a:t>#order of the red, green , blue </a:t>
            </a:r>
          </a:p>
          <a:p>
            <a:endParaRPr lang="en-KR" sz="700" dirty="0"/>
          </a:p>
          <a:p>
            <a:r>
              <a:rPr lang="en-KR" sz="700" dirty="0"/>
              <a:t>#6 cut only seoul for analysis </a:t>
            </a:r>
          </a:p>
          <a:p>
            <a:endParaRPr lang="en-KR" sz="700" dirty="0"/>
          </a:p>
          <a:p>
            <a:r>
              <a:rPr lang="en-KR" sz="700" dirty="0"/>
              <a:t>seoul &lt;- df %&gt;% </a:t>
            </a:r>
          </a:p>
          <a:p>
            <a:r>
              <a:rPr lang="en-KR" sz="700" dirty="0"/>
              <a:t>  filter(str_detect(주소, "서울특별시"))</a:t>
            </a:r>
          </a:p>
          <a:p>
            <a:endParaRPr lang="en-KR" sz="700" dirty="0"/>
          </a:p>
          <a:p>
            <a:endParaRPr lang="en-KR" sz="700" dirty="0"/>
          </a:p>
          <a:p>
            <a:r>
              <a:rPr lang="en-KR" sz="700" dirty="0"/>
              <a:t>head(seoul)</a:t>
            </a:r>
          </a:p>
          <a:p>
            <a:endParaRPr lang="en-KR" sz="700" dirty="0"/>
          </a:p>
          <a:p>
            <a:r>
              <a:rPr lang="en-KR" sz="700" dirty="0"/>
              <a:t>#7 draw a map for seoul </a:t>
            </a:r>
          </a:p>
          <a:p>
            <a:endParaRPr lang="en-KR" sz="700" dirty="0"/>
          </a:p>
          <a:p>
            <a:r>
              <a:rPr lang="en-KR" sz="700" dirty="0"/>
              <a:t>center = c(lon=median(seoul$경도) , lat = median(seoul$위도))</a:t>
            </a:r>
          </a:p>
          <a:p>
            <a:endParaRPr lang="en-KR" sz="700" dirty="0"/>
          </a:p>
          <a:p>
            <a:r>
              <a:rPr lang="en-KR" sz="700" dirty="0"/>
              <a:t>qmap(location = c(lon= center[1], lat = center[2]),</a:t>
            </a:r>
          </a:p>
          <a:p>
            <a:r>
              <a:rPr lang="en-KR" sz="700" dirty="0"/>
              <a:t>     zoom=11,</a:t>
            </a:r>
          </a:p>
          <a:p>
            <a:r>
              <a:rPr lang="en-KR" sz="700" dirty="0"/>
              <a:t>     maptype= 'terrain',</a:t>
            </a:r>
          </a:p>
          <a:p>
            <a:r>
              <a:rPr lang="en-KR" sz="700" dirty="0"/>
              <a:t>     source ='google') +theme_minimal(base_family = "NanumGothic") +</a:t>
            </a:r>
          </a:p>
          <a:p>
            <a:r>
              <a:rPr lang="en-KR" sz="700" dirty="0"/>
              <a:t>  geom_point(data=seoul, mapping =aes(x=경도, y= 위도  , color = Kind ), shape= 19 , size =2) +</a:t>
            </a:r>
          </a:p>
          <a:p>
            <a:r>
              <a:rPr lang="en-KR" sz="700" dirty="0"/>
              <a:t>  theme(legend.position = 'top')</a:t>
            </a:r>
          </a:p>
          <a:p>
            <a:endParaRPr lang="en-KR" sz="700" dirty="0"/>
          </a:p>
          <a:p>
            <a:endParaRPr lang="en-KR" sz="700" dirty="0"/>
          </a:p>
          <a:p>
            <a:r>
              <a:rPr lang="en-KR" sz="700" dirty="0"/>
              <a:t>#save the info into a csv file for qgis </a:t>
            </a:r>
          </a:p>
          <a:p>
            <a:r>
              <a:rPr lang="en-KR" sz="700" dirty="0"/>
              <a:t>write.csv(seoul,'seoul_hos.csv', row.names = F)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500EF7-B4EF-8A4B-A743-14423F58F2F3}"/>
              </a:ext>
            </a:extLst>
          </p:cNvPr>
          <p:cNvSpPr/>
          <p:nvPr/>
        </p:nvSpPr>
        <p:spPr>
          <a:xfrm>
            <a:off x="5678905" y="61378"/>
            <a:ext cx="6096000" cy="6740307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KR" sz="800" dirty="0"/>
          </a:p>
          <a:p>
            <a:r>
              <a:rPr lang="en-KR" sz="800" dirty="0"/>
              <a:t>##############################################################################################</a:t>
            </a:r>
          </a:p>
          <a:p>
            <a:r>
              <a:rPr lang="en-KR" sz="800" dirty="0"/>
              <a:t>#BRING THE URL FOR MASK DATA</a:t>
            </a:r>
          </a:p>
          <a:p>
            <a:endParaRPr lang="en-KR" sz="800" dirty="0"/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#1 make loop for collecting mask data </a:t>
            </a:r>
          </a:p>
          <a:p>
            <a:r>
              <a:rPr lang="en-KR" sz="800" dirty="0"/>
              <a:t>page &lt;-seq(1,55) #use all 55 pages</a:t>
            </a:r>
          </a:p>
          <a:p>
            <a:endParaRPr lang="en-KR" sz="800" dirty="0"/>
          </a:p>
          <a:p>
            <a:r>
              <a:rPr lang="en-KR" sz="800" dirty="0"/>
              <a:t>mask&lt;-data.frame() #make an empty dataframe</a:t>
            </a:r>
          </a:p>
          <a:p>
            <a:endParaRPr lang="en-KR" sz="800" dirty="0"/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for (i in page){</a:t>
            </a:r>
          </a:p>
          <a:p>
            <a:r>
              <a:rPr lang="en-KR" sz="800" dirty="0"/>
              <a:t>  print(i)</a:t>
            </a:r>
          </a:p>
          <a:p>
            <a:r>
              <a:rPr lang="en-KR" sz="800" dirty="0"/>
              <a:t>  </a:t>
            </a:r>
          </a:p>
          <a:p>
            <a:r>
              <a:rPr lang="en-KR" sz="800" dirty="0"/>
              <a:t>  #get url with page numbers </a:t>
            </a:r>
          </a:p>
          <a:p>
            <a:r>
              <a:rPr lang="en-KR" sz="800" dirty="0"/>
              <a:t>  url&lt;-paste('https://8oi9s0nnth.apigw.ntruss.com/corona19-masks/v1/stores/json?page=',i)</a:t>
            </a:r>
          </a:p>
          <a:p>
            <a:r>
              <a:rPr lang="en-KR" sz="800" dirty="0"/>
              <a:t>  #print(url)</a:t>
            </a:r>
          </a:p>
          <a:p>
            <a:endParaRPr lang="en-KR" sz="800" dirty="0"/>
          </a:p>
          <a:p>
            <a:r>
              <a:rPr lang="en-KR" sz="800" dirty="0"/>
              <a:t>  </a:t>
            </a:r>
          </a:p>
          <a:p>
            <a:r>
              <a:rPr lang="en-KR" sz="800" dirty="0"/>
              <a:t>  #get the json result </a:t>
            </a:r>
          </a:p>
          <a:p>
            <a:r>
              <a:rPr lang="en-KR" sz="800" dirty="0"/>
              <a:t>  json_result&lt;- GET(url=url, query= list(serviceKey=DATAGOKR_KEY %&gt;% I() ))</a:t>
            </a:r>
          </a:p>
          <a:p>
            <a:r>
              <a:rPr lang="en-KR" sz="800" dirty="0"/>
              <a:t>  #json_result </a:t>
            </a:r>
          </a:p>
          <a:p>
            <a:r>
              <a:rPr lang="en-KR" sz="800" dirty="0"/>
              <a:t>    </a:t>
            </a:r>
          </a:p>
          <a:p>
            <a:r>
              <a:rPr lang="en-KR" sz="800" dirty="0"/>
              <a:t>    </a:t>
            </a:r>
          </a:p>
          <a:p>
            <a:r>
              <a:rPr lang="en-KR" sz="800" dirty="0"/>
              <a:t>  #convert to text file </a:t>
            </a:r>
          </a:p>
          <a:p>
            <a:r>
              <a:rPr lang="en-KR" sz="800" dirty="0"/>
              <a:t>  txtfile&lt;- json_result %&gt;% content(as= 'text', encoding = 'UTF-8') %&gt;% fromJSON() </a:t>
            </a:r>
          </a:p>
          <a:p>
            <a:r>
              <a:rPr lang="en-KR" sz="800" dirty="0"/>
              <a:t>  #txtfile</a:t>
            </a:r>
          </a:p>
          <a:p>
            <a:r>
              <a:rPr lang="en-KR" sz="800" dirty="0"/>
              <a:t>    </a:t>
            </a:r>
          </a:p>
          <a:p>
            <a:r>
              <a:rPr lang="en-KR" sz="800" dirty="0"/>
              <a:t>    #convert needed info to df </a:t>
            </a:r>
          </a:p>
          <a:p>
            <a:r>
              <a:rPr lang="en-KR" sz="800" dirty="0"/>
              <a:t>  df&lt;- txtfile$storeInfos</a:t>
            </a:r>
          </a:p>
          <a:p>
            <a:r>
              <a:rPr lang="en-KR" sz="800" dirty="0"/>
              <a:t>  df  </a:t>
            </a:r>
          </a:p>
          <a:p>
            <a:r>
              <a:rPr lang="en-KR" sz="800" dirty="0"/>
              <a:t>  mask &lt;- rbind(mask,df)</a:t>
            </a:r>
          </a:p>
          <a:p>
            <a:r>
              <a:rPr lang="en-KR" sz="800" dirty="0"/>
              <a:t>  Sys.sleep(time=1 ) #서버를 생각해서, 1초 단위로 가져오기 </a:t>
            </a:r>
          </a:p>
          <a:p>
            <a:r>
              <a:rPr lang="en-KR" sz="800" dirty="0"/>
              <a:t>    #print(i)</a:t>
            </a:r>
          </a:p>
          <a:p>
            <a:r>
              <a:rPr lang="en-KR" sz="800" dirty="0"/>
              <a:t>    </a:t>
            </a:r>
          </a:p>
          <a:p>
            <a:r>
              <a:rPr lang="en-KR" sz="800" dirty="0"/>
              <a:t>  </a:t>
            </a:r>
          </a:p>
          <a:p>
            <a:r>
              <a:rPr lang="en-KR" sz="800" dirty="0"/>
              <a:t>  </a:t>
            </a:r>
          </a:p>
          <a:p>
            <a:r>
              <a:rPr lang="en-KR" sz="800" dirty="0"/>
              <a:t>}</a:t>
            </a:r>
          </a:p>
          <a:p>
            <a:r>
              <a:rPr lang="en-KR" sz="800" dirty="0"/>
              <a:t>  </a:t>
            </a:r>
          </a:p>
          <a:p>
            <a:endParaRPr lang="en-KR" sz="800" dirty="0"/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#2 (55 pages) decrease dataset into locs only in seould </a:t>
            </a:r>
          </a:p>
          <a:p>
            <a:r>
              <a:rPr lang="en-KR" sz="800" dirty="0"/>
              <a:t>head(mask)</a:t>
            </a:r>
          </a:p>
          <a:p>
            <a:endParaRPr lang="en-KR" sz="800" dirty="0"/>
          </a:p>
          <a:p>
            <a:endParaRPr lang="en-KR" sz="800" dirty="0"/>
          </a:p>
          <a:p>
            <a:r>
              <a:rPr lang="en-KR" sz="800" dirty="0"/>
              <a:t>#3 choose only 0622 data from the dataset </a:t>
            </a:r>
          </a:p>
          <a:p>
            <a:endParaRPr lang="en-KR" sz="800" dirty="0"/>
          </a:p>
          <a:p>
            <a:r>
              <a:rPr lang="en-KR" sz="800" dirty="0"/>
              <a:t>seoul_mask &lt;-mask %&gt;% filter(str_detect(addr, '서울특별시'))</a:t>
            </a:r>
          </a:p>
          <a:p>
            <a:endParaRPr lang="en-KR" sz="800" dirty="0"/>
          </a:p>
          <a:p>
            <a:r>
              <a:rPr lang="en-KR" sz="800" dirty="0"/>
              <a:t>summary(seoul_mask)</a:t>
            </a:r>
          </a:p>
          <a:p>
            <a:endParaRPr lang="en-KR" sz="800" dirty="0"/>
          </a:p>
        </p:txBody>
      </p:sp>
    </p:spTree>
    <p:extLst>
      <p:ext uri="{BB962C8B-B14F-4D97-AF65-F5344CB8AC3E}">
        <p14:creationId xmlns:p14="http://schemas.microsoft.com/office/powerpoint/2010/main" val="34278440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1C956-A137-A343-B86D-3117D71FA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28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BD911F2-0888-D446-906B-5FE53336F9FF}"/>
              </a:ext>
            </a:extLst>
          </p:cNvPr>
          <p:cNvSpPr txBox="1">
            <a:spLocks/>
          </p:cNvSpPr>
          <p:nvPr/>
        </p:nvSpPr>
        <p:spPr>
          <a:xfrm>
            <a:off x="838200" y="133957"/>
            <a:ext cx="10515600" cy="1458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부록</a:t>
            </a:r>
            <a:r>
              <a:rPr 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) 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R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code 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43F43A-C3DC-0742-88CD-550B7B4E2DB0}"/>
              </a:ext>
            </a:extLst>
          </p:cNvPr>
          <p:cNvSpPr/>
          <p:nvPr/>
        </p:nvSpPr>
        <p:spPr>
          <a:xfrm>
            <a:off x="838200" y="1044517"/>
            <a:ext cx="6096000" cy="604780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KR" sz="900" dirty="0"/>
          </a:p>
          <a:p>
            <a:r>
              <a:rPr lang="en-KR" sz="900" dirty="0"/>
              <a:t>#4 preprocess dataset </a:t>
            </a:r>
          </a:p>
          <a:p>
            <a:endParaRPr lang="en-KR" sz="900" dirty="0"/>
          </a:p>
          <a:p>
            <a:r>
              <a:rPr lang="en-KR" sz="900" dirty="0"/>
              <a:t>seoul_mask =seoul_mask[,-2] #delete code </a:t>
            </a:r>
          </a:p>
          <a:p>
            <a:r>
              <a:rPr lang="en-KR" sz="900" dirty="0"/>
              <a:t>seoul_mask =seoul_mask[,-5]</a:t>
            </a:r>
          </a:p>
          <a:p>
            <a:r>
              <a:rPr lang="en-KR" sz="900" dirty="0"/>
              <a:t>colnames(seoul_mask) = c('주소','lat','lon','name')</a:t>
            </a:r>
          </a:p>
          <a:p>
            <a:r>
              <a:rPr lang="en-KR" sz="900" dirty="0"/>
              <a:t>#5 use qmap to visualize</a:t>
            </a:r>
          </a:p>
          <a:p>
            <a:endParaRPr lang="en-KR" sz="900" dirty="0"/>
          </a:p>
          <a:p>
            <a:r>
              <a:rPr lang="en-KR" sz="900" dirty="0"/>
              <a:t>center = c(lon=median(seoul_mask$lon) , lat = median(seoul_mask$lat))</a:t>
            </a:r>
          </a:p>
          <a:p>
            <a:endParaRPr lang="en-KR" sz="900" dirty="0"/>
          </a:p>
          <a:p>
            <a:r>
              <a:rPr lang="en-KR" sz="900" dirty="0"/>
              <a:t>qmap(location = c(lat=37.55, lon = 127), #center 보다 이게 더 잘 그려짐 </a:t>
            </a:r>
          </a:p>
          <a:p>
            <a:r>
              <a:rPr lang="en-KR" sz="900" dirty="0"/>
              <a:t>     zoom=11,</a:t>
            </a:r>
          </a:p>
          <a:p>
            <a:r>
              <a:rPr lang="en-KR" sz="900" dirty="0"/>
              <a:t>     maptype= 'terrain',</a:t>
            </a:r>
          </a:p>
          <a:p>
            <a:r>
              <a:rPr lang="en-KR" sz="900" dirty="0"/>
              <a:t>     source ='google') +</a:t>
            </a:r>
          </a:p>
          <a:p>
            <a:r>
              <a:rPr lang="en-KR" sz="900" dirty="0"/>
              <a:t>  theme_minimal(base_family = "NanumGothic") +</a:t>
            </a:r>
          </a:p>
          <a:p>
            <a:r>
              <a:rPr lang="en-KR" sz="900" dirty="0"/>
              <a:t>  geom_point(data=seoul_mask, mapping =aes(x=lon, y= lat), shape= 19 , size =2) +</a:t>
            </a:r>
          </a:p>
          <a:p>
            <a:r>
              <a:rPr lang="en-KR" sz="900" dirty="0"/>
              <a:t>  theme(legend.position = 'top')</a:t>
            </a:r>
          </a:p>
          <a:p>
            <a:endParaRPr lang="en-KR" sz="900" dirty="0"/>
          </a:p>
          <a:p>
            <a:r>
              <a:rPr lang="en-KR" sz="900" dirty="0"/>
              <a:t>##############분석</a:t>
            </a:r>
          </a:p>
          <a:p>
            <a:r>
              <a:rPr lang="en-KR" sz="900" dirty="0"/>
              <a:t>#seoul_hos</a:t>
            </a:r>
          </a:p>
          <a:p>
            <a:endParaRPr lang="en-KR" sz="900" dirty="0"/>
          </a:p>
          <a:p>
            <a:r>
              <a:rPr lang="en-KR" sz="900" dirty="0"/>
              <a:t>seoul$gu&lt;-substring(seoul$주소,7,9)</a:t>
            </a:r>
          </a:p>
          <a:p>
            <a:r>
              <a:rPr lang="en-KR" sz="900" dirty="0"/>
              <a:t>seoul$gu= ifelse(seoul$gu == '연희로','서대문구', seoul$gu) #wrong data</a:t>
            </a:r>
          </a:p>
          <a:p>
            <a:r>
              <a:rPr lang="en-KR" sz="900" dirty="0"/>
              <a:t>seoul$gu= ifelse(seoul$gu == '동대문','동대문구', seoul$gu)</a:t>
            </a:r>
          </a:p>
          <a:p>
            <a:r>
              <a:rPr lang="en-KR" sz="900" dirty="0"/>
              <a:t>seoul$gu= ifelse(seoul$gu == '영등포','영등포구', seoul$gu)</a:t>
            </a:r>
          </a:p>
          <a:p>
            <a:r>
              <a:rPr lang="en-KR" sz="900" dirty="0"/>
              <a:t>seoul$gu= ifelse(seoul$gu == '서대문','서대문구', seoul$gu)</a:t>
            </a:r>
          </a:p>
          <a:p>
            <a:r>
              <a:rPr lang="en-KR" sz="900" dirty="0"/>
              <a:t>seoul$gu = as.factor(seoul$gu) #25 levels </a:t>
            </a:r>
          </a:p>
          <a:p>
            <a:r>
              <a:rPr lang="en-KR" sz="900" dirty="0"/>
              <a:t>seoul$gu </a:t>
            </a:r>
          </a:p>
          <a:p>
            <a:endParaRPr lang="en-KR" sz="900" dirty="0"/>
          </a:p>
          <a:p>
            <a:r>
              <a:rPr lang="en-KR" sz="900" dirty="0"/>
              <a:t>#seoul_mask</a:t>
            </a:r>
          </a:p>
          <a:p>
            <a:r>
              <a:rPr lang="en-KR" sz="900" dirty="0"/>
              <a:t>seoul_mask$gu&lt;-substring(seoul_mask$주소,7,9)</a:t>
            </a:r>
          </a:p>
          <a:p>
            <a:r>
              <a:rPr lang="en-KR" sz="900" dirty="0"/>
              <a:t>head(seoul_mask$gu)</a:t>
            </a:r>
          </a:p>
          <a:p>
            <a:endParaRPr lang="en-KR" sz="900" dirty="0"/>
          </a:p>
          <a:p>
            <a:r>
              <a:rPr lang="en-KR" sz="900" dirty="0"/>
              <a:t>seoul_mask$gu= ifelse(seoul_mask$gu == '동대문','동대문구', seoul_mask$gu)</a:t>
            </a:r>
          </a:p>
          <a:p>
            <a:r>
              <a:rPr lang="en-KR" sz="900" dirty="0"/>
              <a:t>seoul_mask$gu= ifelse(seoul_mask$gu == '영등포','영등포구', seoul_mask$gu)</a:t>
            </a:r>
          </a:p>
          <a:p>
            <a:r>
              <a:rPr lang="en-KR" sz="900" dirty="0"/>
              <a:t>seoul_mask$gu= ifelse(seoul_mask$gu == '서대문','서대문구', seoul_mask$gu)</a:t>
            </a:r>
          </a:p>
          <a:p>
            <a:r>
              <a:rPr lang="en-KR" sz="900" dirty="0"/>
              <a:t>seoul_mask$gu= ifelse(seoul_mask$gu == '중구 ','중구', seoul_mask$gu)</a:t>
            </a:r>
          </a:p>
          <a:p>
            <a:endParaRPr lang="en-KR" sz="900" dirty="0"/>
          </a:p>
          <a:p>
            <a:r>
              <a:rPr lang="en-KR" sz="900" dirty="0"/>
              <a:t>seoul_mask$gu = as.factor(seoul_mask$gu) #25 levels </a:t>
            </a:r>
          </a:p>
          <a:p>
            <a:r>
              <a:rPr lang="en-KR" sz="900" dirty="0"/>
              <a:t>seoul_mask$gu </a:t>
            </a:r>
          </a:p>
          <a:p>
            <a:endParaRPr lang="en-KR" sz="900" dirty="0"/>
          </a:p>
          <a:p>
            <a:r>
              <a:rPr lang="en-KR" sz="900" dirty="0"/>
              <a:t>levels(seoul$gu  ) == levels(seoul_mask$gu )</a:t>
            </a:r>
          </a:p>
          <a:p>
            <a:endParaRPr lang="en-KR" sz="9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44679E-4318-1349-8B45-AABC29605192}"/>
              </a:ext>
            </a:extLst>
          </p:cNvPr>
          <p:cNvSpPr/>
          <p:nvPr/>
        </p:nvSpPr>
        <p:spPr>
          <a:xfrm>
            <a:off x="5823284" y="629018"/>
            <a:ext cx="6096000" cy="646330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#6 save dataset </a:t>
            </a:r>
          </a:p>
          <a:p>
            <a:endParaRPr lang="en-KR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write.csv(seoul,'seoul.csv', row.names = F)</a:t>
            </a:r>
          </a:p>
          <a:p>
            <a:r>
              <a:rPr lang="en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write.csv(seoul_mask,'seoul_mask.csv', row.names = F)</a:t>
            </a: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#Bar Plots for hos </a:t>
            </a:r>
          </a:p>
          <a:p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seoul_hos_gu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&lt;- table(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seoul$gu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sort(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seoul_hos_gu,decreasing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= T)</a:t>
            </a:r>
          </a:p>
          <a:p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seoul_hos_gu_df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&lt;-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as.data.frame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(sort(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seoul_hos_gu,decreasing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= T))</a:t>
            </a: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colnames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seoul_hos_gu_df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 &lt;- c('Gu', '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Hos_num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')</a:t>
            </a: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#use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korean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font :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NanumGothic</a:t>
            </a:r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ggplot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seoul_hos_gu_df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aes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(x= Gu ,  y=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Hos_num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))+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coord_flip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() +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theme_bw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()+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ggtitle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('</a:t>
            </a:r>
            <a:r>
              <a:rPr lang="ko-KR" alt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구별 코로나</a:t>
            </a:r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-19 </a:t>
            </a:r>
            <a:r>
              <a:rPr lang="ko-KR" alt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관련 병원 수</a:t>
            </a:r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')+</a:t>
            </a:r>
          </a:p>
          <a:p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xlab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('</a:t>
            </a:r>
            <a:r>
              <a:rPr lang="ko-KR" alt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서울내의</a:t>
            </a:r>
            <a:r>
              <a:rPr lang="ko-KR" alt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구</a:t>
            </a:r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(25)')+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ylab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('</a:t>
            </a:r>
            <a:r>
              <a:rPr lang="ko-KR" alt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병원 수</a:t>
            </a:r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')+</a:t>
            </a:r>
          </a:p>
          <a:p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theme_minimal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base_family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= "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NanumGothic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") +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geom_text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aes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(label=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Hos_num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), size=3,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hjust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=-.35) + 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geom_bar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(stat = "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identity",fill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= 'pink')</a:t>
            </a: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#Bar Plots for mask </a:t>
            </a: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seoul_mask_gu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&lt;- table(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seoul_mask$gu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sort(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seoul_mask_gu,decreasing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= T)</a:t>
            </a:r>
          </a:p>
          <a:p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seoul_mask_gu_df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&lt;-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as.data.frame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(sort(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seoul_mask_gu,decreasing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= T))</a:t>
            </a: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colnames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seoul_mask_gu_df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 &lt;- c('Gu', '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pharm_num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')</a:t>
            </a: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#use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korean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font </a:t>
            </a:r>
          </a:p>
          <a:p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theme_set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theme_grey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base_family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='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AppleMyungjo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'))</a:t>
            </a: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ggplot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seoul_mask_gu_df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aes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(x= Gu ,  y=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pharm_num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))+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coord_flip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() +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theme_bw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()+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ggtitle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('</a:t>
            </a:r>
            <a:r>
              <a:rPr lang="ko-KR" alt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구별 </a:t>
            </a:r>
            <a:r>
              <a:rPr lang="ko-KR" alt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공적마스크</a:t>
            </a:r>
            <a:r>
              <a:rPr lang="ko-KR" alt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약국 수</a:t>
            </a:r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')+</a:t>
            </a:r>
          </a:p>
          <a:p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xlab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('</a:t>
            </a:r>
            <a:r>
              <a:rPr lang="ko-KR" alt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서울내의</a:t>
            </a:r>
            <a:r>
              <a:rPr lang="ko-KR" alt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구</a:t>
            </a:r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(25)')+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ylab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('</a:t>
            </a:r>
            <a:r>
              <a:rPr lang="ko-KR" alt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약국 수</a:t>
            </a:r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')+</a:t>
            </a:r>
          </a:p>
          <a:p>
            <a:r>
              <a:rPr lang="en-US" altLang="ko-KR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theme_minimal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base_family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= "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NanumGothic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") +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geom_text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aes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(label=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pharm_num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), size=3,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hjust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=-.01) + </a:t>
            </a:r>
          </a:p>
          <a:p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 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geom_bar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(stat = "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identity",fill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= '</a:t>
            </a:r>
            <a:r>
              <a:rPr lang="en-US" sz="9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skyblue</a:t>
            </a:r>
            <a:r>
              <a:rPr lang="en-US" sz="9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')</a:t>
            </a: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endParaRPr lang="en-US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endParaRPr lang="en-KR" sz="9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3127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881AB-1993-CC4E-AA26-9AE568394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5225"/>
            <a:ext cx="10515600" cy="1325563"/>
          </a:xfrm>
        </p:spPr>
        <p:txBody>
          <a:bodyPr/>
          <a:lstStyle/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02)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데이터 소개 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1A13-BBF8-5B4E-A9E5-001FDADF1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4951" y="6067344"/>
            <a:ext cx="5637245" cy="365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>
                <a:hlinkClick r:id="rId2"/>
              </a:rPr>
              <a:t>https://8oi9s0nnth.apigw.ntruss.com/corona19masks/v1/stores/json?page=</a:t>
            </a:r>
            <a:r>
              <a:rPr lang="en-US" altLang="ko-KR" sz="1200" dirty="0">
                <a:hlinkClick r:id="rId2"/>
              </a:rPr>
              <a:t>1</a:t>
            </a:r>
            <a:r>
              <a:rPr lang="ko-KR" altLang="en-US" sz="1200" dirty="0"/>
              <a:t> </a:t>
            </a:r>
            <a:endParaRPr lang="en-US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1BCEE-D92E-EA4E-98EB-19D32843A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3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C31BD66-67A0-8547-829A-EA19E83270F5}"/>
              </a:ext>
            </a:extLst>
          </p:cNvPr>
          <p:cNvGrpSpPr/>
          <p:nvPr/>
        </p:nvGrpSpPr>
        <p:grpSpPr>
          <a:xfrm>
            <a:off x="1530468" y="1390888"/>
            <a:ext cx="3353803" cy="4644640"/>
            <a:chOff x="7459611" y="1390888"/>
            <a:chExt cx="3353803" cy="464464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49B8851-DC43-ED40-887E-40542664876A}"/>
                </a:ext>
              </a:extLst>
            </p:cNvPr>
            <p:cNvSpPr/>
            <p:nvPr/>
          </p:nvSpPr>
          <p:spPr>
            <a:xfrm>
              <a:off x="7459611" y="4327368"/>
              <a:ext cx="3353803" cy="1708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데이터</a:t>
              </a:r>
              <a:r>
                <a:rPr lang="en-US" altLang="ko-KR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1</a:t>
              </a:r>
              <a:r>
                <a:rPr lang="ko-KR" altLang="en-US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 </a:t>
              </a:r>
              <a:r>
                <a:rPr lang="en-US" altLang="ko-KR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:</a:t>
              </a:r>
              <a:r>
                <a:rPr lang="ko-KR" altLang="en-US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 </a:t>
              </a:r>
              <a:endParaRPr lang="en-US" altLang="ko-KR" sz="2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코로나 관련 진료소</a:t>
              </a:r>
              <a:r>
                <a:rPr lang="en-US" altLang="ko-KR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.xlsx</a:t>
              </a:r>
            </a:p>
            <a:p>
              <a:pPr algn="ctr">
                <a:lnSpc>
                  <a:spcPct val="150000"/>
                </a:lnSpc>
              </a:pPr>
              <a:r>
                <a:rPr lang="en-US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(csv</a:t>
              </a:r>
              <a:r>
                <a:rPr lang="ko-KR" altLang="en-US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변환</a:t>
              </a:r>
              <a:r>
                <a:rPr lang="en-US" altLang="ko-KR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)</a:t>
              </a:r>
              <a:endParaRPr lang="en-KR" sz="24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A258F2E-7718-5E45-B67C-7E384B529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0463" y="1390888"/>
              <a:ext cx="2832100" cy="2628900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548C913-6F7C-2648-8FDD-E45B5B12D458}"/>
              </a:ext>
            </a:extLst>
          </p:cNvPr>
          <p:cNvGrpSpPr/>
          <p:nvPr/>
        </p:nvGrpSpPr>
        <p:grpSpPr>
          <a:xfrm>
            <a:off x="5646549" y="1722451"/>
            <a:ext cx="5555647" cy="4312752"/>
            <a:chOff x="1039721" y="1722776"/>
            <a:chExt cx="5555647" cy="431275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9B6A5C9-2FF7-4943-8EDF-4162850297DB}"/>
                </a:ext>
              </a:extLst>
            </p:cNvPr>
            <p:cNvSpPr/>
            <p:nvPr/>
          </p:nvSpPr>
          <p:spPr>
            <a:xfrm>
              <a:off x="1979920" y="4327368"/>
              <a:ext cx="3353803" cy="17081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데이터</a:t>
              </a:r>
              <a:r>
                <a:rPr lang="en-US" altLang="ko-KR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2</a:t>
              </a:r>
              <a:r>
                <a:rPr lang="ko-KR" altLang="en-US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 </a:t>
              </a:r>
              <a:r>
                <a:rPr lang="en-US" altLang="ko-KR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:</a:t>
              </a:r>
              <a:r>
                <a:rPr lang="ko-KR" altLang="en-US" sz="2400" dirty="0">
                  <a:solidFill>
                    <a:schemeClr val="accent2"/>
                  </a:solidFill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 </a:t>
              </a:r>
              <a:endParaRPr lang="en-US" altLang="ko-KR" sz="2400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공적 마스크 판매 약국</a:t>
              </a:r>
              <a:r>
                <a:rPr lang="en-US" altLang="ko-KR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 </a:t>
              </a:r>
              <a:r>
                <a:rPr lang="en-US" altLang="ko-KR" sz="2400" dirty="0" err="1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api</a:t>
              </a:r>
              <a:endParaRPr lang="en-US" altLang="ko-KR" sz="24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(R</a:t>
              </a:r>
              <a:r>
                <a:rPr lang="ko-KR" altLang="en-US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로 수집</a:t>
              </a:r>
              <a:r>
                <a:rPr lang="en-US" altLang="ko-KR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)</a:t>
              </a:r>
              <a:r>
                <a:rPr lang="ko-KR" altLang="en-US" sz="2400" dirty="0">
                  <a:latin typeface="KoPubWorldDotum_Pro Medium" pitchFamily="2" charset="-127"/>
                  <a:ea typeface="KoPubWorldDotum_Pro Medium" pitchFamily="2" charset="-127"/>
                  <a:cs typeface="KoPubWorldDotum_Pro Medium" pitchFamily="2" charset="-127"/>
                </a:rPr>
                <a:t> </a:t>
              </a:r>
              <a:endParaRPr lang="en-KR" sz="2400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9972247-090F-DC47-B104-8BC29428FE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9721" y="2581352"/>
              <a:ext cx="5555647" cy="1434474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728219C-4EA0-F34E-9751-48F6C39AC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86821" y="1722776"/>
              <a:ext cx="2540000" cy="749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3131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B399438-87F2-2849-ADFA-645F67A6F2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01"/>
          <a:stretch/>
        </p:blipFill>
        <p:spPr>
          <a:xfrm>
            <a:off x="1060450" y="1138703"/>
            <a:ext cx="4718050" cy="46587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163960-CDB8-0945-9B89-B96A3C909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690" y="1575638"/>
            <a:ext cx="4633250" cy="414035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3D8552-2929-244B-96D2-8CFD3D57F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4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AE19348-30F2-CD40-8225-D3D89720A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957"/>
            <a:ext cx="10515600" cy="1458119"/>
          </a:xfrm>
        </p:spPr>
        <p:txBody>
          <a:bodyPr/>
          <a:lstStyle/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03) R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A05132-5E03-F94B-86F7-EB99E3688741}"/>
              </a:ext>
            </a:extLst>
          </p:cNvPr>
          <p:cNvSpPr/>
          <p:nvPr/>
        </p:nvSpPr>
        <p:spPr>
          <a:xfrm>
            <a:off x="1667596" y="5761553"/>
            <a:ext cx="3397084" cy="515526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서울시 내의 코로나 관련 진료소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5F03DE-C67D-754D-8119-5352C6DBF0C7}"/>
              </a:ext>
            </a:extLst>
          </p:cNvPr>
          <p:cNvSpPr/>
          <p:nvPr/>
        </p:nvSpPr>
        <p:spPr>
          <a:xfrm>
            <a:off x="6754621" y="5727686"/>
            <a:ext cx="3695242" cy="515526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서울시 내의 공적 마스크 판매 약국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0BBB0B4-E8CB-674E-A3B3-DAD6D7B23501}"/>
              </a:ext>
            </a:extLst>
          </p:cNvPr>
          <p:cNvSpPr txBox="1">
            <a:spLocks/>
          </p:cNvSpPr>
          <p:nvPr/>
        </p:nvSpPr>
        <p:spPr>
          <a:xfrm>
            <a:off x="2920270" y="565334"/>
            <a:ext cx="3822492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(1)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en-US" altLang="ko-KR" sz="2400" b="1" dirty="0" err="1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qmap</a:t>
            </a:r>
            <a:r>
              <a:rPr lang="ko-KR" altLang="en-US" sz="2400" b="1" dirty="0" err="1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으로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시각화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9B4266-1288-D04D-B4B2-7AC93B70A3BF}"/>
              </a:ext>
            </a:extLst>
          </p:cNvPr>
          <p:cNvSpPr/>
          <p:nvPr/>
        </p:nvSpPr>
        <p:spPr>
          <a:xfrm>
            <a:off x="2566327" y="6302309"/>
            <a:ext cx="7048725" cy="4732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육안으로는 서울시내의 어떤 구가 진료소와 약국이 많은지 판별하기 어렵다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60994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1758738-D250-2240-B2B4-73DF3CC6A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040" y="1828800"/>
            <a:ext cx="4340703" cy="387892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443F700-B922-5B41-A405-548471E27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482" y="1828800"/>
            <a:ext cx="4697004" cy="399375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6FC0E8-36BC-2D44-8095-B34DDDE32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D364B2B-90B1-E748-9F0E-0D35D62F8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957"/>
            <a:ext cx="10515600" cy="1458119"/>
          </a:xfrm>
        </p:spPr>
        <p:txBody>
          <a:bodyPr/>
          <a:lstStyle/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03) R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2F7BC9D-E6CD-1F4E-8CF2-898FCA458828}"/>
              </a:ext>
            </a:extLst>
          </p:cNvPr>
          <p:cNvSpPr txBox="1">
            <a:spLocks/>
          </p:cNvSpPr>
          <p:nvPr/>
        </p:nvSpPr>
        <p:spPr>
          <a:xfrm>
            <a:off x="2920270" y="565334"/>
            <a:ext cx="3822492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(2)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en-US" altLang="ko-KR" sz="2400" b="1" dirty="0" err="1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ggplot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시각화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0FA356-AB12-B14E-BCB2-E99C2C2F69DB}"/>
              </a:ext>
            </a:extLst>
          </p:cNvPr>
          <p:cNvSpPr/>
          <p:nvPr/>
        </p:nvSpPr>
        <p:spPr>
          <a:xfrm>
            <a:off x="1210559" y="1511290"/>
            <a:ext cx="3919664" cy="515526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서울시 내의 코로나 관련 진료소 개수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3524D7D-4C8A-3A4A-817F-0C1FC383F85B}"/>
              </a:ext>
            </a:extLst>
          </p:cNvPr>
          <p:cNvSpPr/>
          <p:nvPr/>
        </p:nvSpPr>
        <p:spPr>
          <a:xfrm>
            <a:off x="6501689" y="1514596"/>
            <a:ext cx="4217821" cy="515526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서울시 내의 공적 마스크 판매 약국 개수</a:t>
            </a:r>
            <a:endParaRPr lang="en-US" altLang="ko-KR" sz="2000" dirty="0">
              <a:solidFill>
                <a:schemeClr val="bg1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A8F6B0-B8BF-5443-A9E8-F6C2AACB26E0}"/>
              </a:ext>
            </a:extLst>
          </p:cNvPr>
          <p:cNvSpPr/>
          <p:nvPr/>
        </p:nvSpPr>
        <p:spPr>
          <a:xfrm>
            <a:off x="3018074" y="5848313"/>
            <a:ext cx="6155852" cy="888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코로나 관련 </a:t>
            </a:r>
            <a:r>
              <a:rPr lang="ko-KR" altLang="en-US" dirty="0" err="1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진료수의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경우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영등포구가 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12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개로 가장 많고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공적 마스크 판매 약국의 경우에는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강남구가 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463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개로 가장 많다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6442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BAD172-17B7-1146-92C7-484B2800C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356" y="1109960"/>
            <a:ext cx="7487287" cy="529718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144039-BCA5-5140-84F2-0C1B1F02F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6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9EABA89-AAF0-694B-81ED-28D759428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957"/>
            <a:ext cx="10515600" cy="1458119"/>
          </a:xfrm>
        </p:spPr>
        <p:txBody>
          <a:bodyPr/>
          <a:lstStyle/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04) QGIS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DC82C65-E9C6-6C4D-A821-E7F0D17F9DC1}"/>
              </a:ext>
            </a:extLst>
          </p:cNvPr>
          <p:cNvSpPr txBox="1">
            <a:spLocks/>
          </p:cNvSpPr>
          <p:nvPr/>
        </p:nvSpPr>
        <p:spPr>
          <a:xfrm>
            <a:off x="4604971" y="562934"/>
            <a:ext cx="6079961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(1)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시각화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–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코로나 관련 진료소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6204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CC88A72-0E6A-8E49-A5A2-9FB507772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101" y="1162247"/>
            <a:ext cx="7809798" cy="552536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144039-BCA5-5140-84F2-0C1B1F02F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7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9EABA89-AAF0-694B-81ED-28D759428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957"/>
            <a:ext cx="10515600" cy="1458119"/>
          </a:xfrm>
        </p:spPr>
        <p:txBody>
          <a:bodyPr/>
          <a:lstStyle/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04) QGIS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DC82C65-E9C6-6C4D-A821-E7F0D17F9DC1}"/>
              </a:ext>
            </a:extLst>
          </p:cNvPr>
          <p:cNvSpPr txBox="1">
            <a:spLocks/>
          </p:cNvSpPr>
          <p:nvPr/>
        </p:nvSpPr>
        <p:spPr>
          <a:xfrm>
            <a:off x="4604971" y="562934"/>
            <a:ext cx="6079961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(1)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시각화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–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공적 마스크 판매 약국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8675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4BBFEF2-0B2F-B542-9FFF-76F94CDA4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195" y="1010698"/>
            <a:ext cx="7187610" cy="5085171"/>
          </a:xfrm>
          <a:prstGeom prst="rect">
            <a:avLst/>
          </a:prstGeom>
        </p:spPr>
      </p:pic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D61EAEF-E372-1144-9ED7-028B5C6FE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8</a:t>
            </a:fld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DEA9DE7-EF88-DA42-A8EE-8D15448AC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957"/>
            <a:ext cx="10515600" cy="1458119"/>
          </a:xfrm>
        </p:spPr>
        <p:txBody>
          <a:bodyPr/>
          <a:lstStyle/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04) QGIS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8EA4D356-3582-8D4F-A9FF-18209C446329}"/>
              </a:ext>
            </a:extLst>
          </p:cNvPr>
          <p:cNvSpPr txBox="1">
            <a:spLocks/>
          </p:cNvSpPr>
          <p:nvPr/>
        </p:nvSpPr>
        <p:spPr>
          <a:xfrm>
            <a:off x="4604971" y="562934"/>
            <a:ext cx="758702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(2)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단계구분도로 이해하기 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–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코로나 관련 진료소 개수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529A31-264D-0043-9422-3A2FC817B7A3}"/>
              </a:ext>
            </a:extLst>
          </p:cNvPr>
          <p:cNvSpPr/>
          <p:nvPr/>
        </p:nvSpPr>
        <p:spPr>
          <a:xfrm>
            <a:off x="2810485" y="5847302"/>
            <a:ext cx="6571030" cy="888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4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개의 단계구분으로 나누어 볼 때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강남구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영등포구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동대문구는 코로나 관련 진료소 개수가 많은 편이다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08257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4696931-6FF5-3D4A-B738-CD402BDB9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074" y="1178797"/>
            <a:ext cx="6711851" cy="4748575"/>
          </a:xfrm>
          <a:prstGeom prst="rect">
            <a:avLst/>
          </a:prstGeom>
        </p:spPr>
      </p:pic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D61EAEF-E372-1144-9ED7-028B5C6FE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9</a:t>
            </a:fld>
            <a:endParaRPr 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DEA9DE7-EF88-DA42-A8EE-8D15448AC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957"/>
            <a:ext cx="10515600" cy="1458119"/>
          </a:xfrm>
        </p:spPr>
        <p:txBody>
          <a:bodyPr/>
          <a:lstStyle/>
          <a:p>
            <a:r>
              <a:rPr lang="en-US" altLang="ko-KR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04) QGIS </a:t>
            </a:r>
            <a:r>
              <a:rPr lang="ko-KR" altLang="en-US" b="1" dirty="0"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분석</a:t>
            </a:r>
            <a:endParaRPr lang="en-KR" b="1" dirty="0"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8EA4D356-3582-8D4F-A9FF-18209C446329}"/>
              </a:ext>
            </a:extLst>
          </p:cNvPr>
          <p:cNvSpPr txBox="1">
            <a:spLocks/>
          </p:cNvSpPr>
          <p:nvPr/>
        </p:nvSpPr>
        <p:spPr>
          <a:xfrm>
            <a:off x="4604971" y="562934"/>
            <a:ext cx="7587029" cy="600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(2)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단계구분도로 이해하기</a:t>
            </a:r>
            <a:r>
              <a:rPr lang="en-US" altLang="ko-KR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-</a:t>
            </a:r>
            <a:r>
              <a:rPr lang="ko-KR" altLang="en-US" sz="2400" b="1" dirty="0">
                <a:solidFill>
                  <a:schemeClr val="accent2"/>
                </a:solidFill>
                <a:latin typeface="KoPubWorldDotum_Pro" pitchFamily="2" charset="-127"/>
                <a:ea typeface="KoPubWorldDotum_Pro" pitchFamily="2" charset="-127"/>
                <a:cs typeface="KoPubWorldDotum_Pro" pitchFamily="2" charset="-127"/>
              </a:rPr>
              <a:t> 공적 마스크 판매 약국 개수  </a:t>
            </a:r>
            <a:endParaRPr lang="en-KR" sz="2400" b="1" dirty="0">
              <a:solidFill>
                <a:schemeClr val="accent2"/>
              </a:solidFill>
              <a:latin typeface="KoPubWorldDotum_Pro" pitchFamily="2" charset="-127"/>
              <a:ea typeface="KoPubWorldDotum_Pro" pitchFamily="2" charset="-127"/>
              <a:cs typeface="KoPubWorldDotum_Pro" pitchFamily="2" charset="-127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8B2F742-4BF2-6347-B276-B6218281E972}"/>
              </a:ext>
            </a:extLst>
          </p:cNvPr>
          <p:cNvSpPr/>
          <p:nvPr/>
        </p:nvSpPr>
        <p:spPr>
          <a:xfrm>
            <a:off x="2840947" y="5847302"/>
            <a:ext cx="6510115" cy="8887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8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개의 단계구분으로 나누어 볼 때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,</a:t>
            </a: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en-US" altLang="ko-KR" dirty="0">
              <a:solidFill>
                <a:schemeClr val="accent2"/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강남구가 서울시에서 공적 마스크 판매 약국 개수가 가장 많은 편이다</a:t>
            </a:r>
            <a:r>
              <a:rPr lang="en-US" altLang="ko-KR" dirty="0">
                <a:solidFill>
                  <a:schemeClr val="accent2"/>
                </a:solidFill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2154091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2980</Words>
  <Application>Microsoft Macintosh PowerPoint</Application>
  <PresentationFormat>Widescreen</PresentationFormat>
  <Paragraphs>431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KoPubWorldDotum_Pro</vt:lpstr>
      <vt:lpstr>KoPubWorldDotum_Pro Medium</vt:lpstr>
      <vt:lpstr>Arial</vt:lpstr>
      <vt:lpstr>Calibri</vt:lpstr>
      <vt:lpstr>Univers</vt:lpstr>
      <vt:lpstr>GradientVTI</vt:lpstr>
      <vt:lpstr>우리 동네는  코로나  안전지역인가?</vt:lpstr>
      <vt:lpstr>01) 분석 목표</vt:lpstr>
      <vt:lpstr>02) 데이터 소개 </vt:lpstr>
      <vt:lpstr>03) R분석</vt:lpstr>
      <vt:lpstr>03) R분석</vt:lpstr>
      <vt:lpstr>04) QGIS 분석</vt:lpstr>
      <vt:lpstr>04) QGIS 분석</vt:lpstr>
      <vt:lpstr>04) QGIS 분석</vt:lpstr>
      <vt:lpstr>04) QGIS 분석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관악구의 경우, 코로나 관련  약국과 병원 투자가 가장 우선으로 필요하다.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우리 동네는  코로나  안전지대인가?</dc:title>
  <dc:creator>cjengy@gmail.com</dc:creator>
  <cp:lastModifiedBy>cjengy@gmail.com</cp:lastModifiedBy>
  <cp:revision>87</cp:revision>
  <dcterms:created xsi:type="dcterms:W3CDTF">2020-06-22T14:16:55Z</dcterms:created>
  <dcterms:modified xsi:type="dcterms:W3CDTF">2020-06-23T16:33:12Z</dcterms:modified>
</cp:coreProperties>
</file>

<file path=docProps/thumbnail.jpeg>
</file>